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575" r:id="rId4"/>
    <p:sldId id="2576" r:id="rId5"/>
    <p:sldId id="470" r:id="rId6"/>
    <p:sldId id="2578" r:id="rId7"/>
    <p:sldId id="2589" r:id="rId8"/>
    <p:sldId id="377" r:id="rId9"/>
    <p:sldId id="2577" r:id="rId10"/>
    <p:sldId id="276" r:id="rId11"/>
    <p:sldId id="466" r:id="rId12"/>
    <p:sldId id="304" r:id="rId13"/>
    <p:sldId id="2590" r:id="rId14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C"/>
    <a:srgbClr val="DC7D32"/>
    <a:srgbClr val="E6A01E"/>
    <a:srgbClr val="ED4213"/>
    <a:srgbClr val="64A05A"/>
    <a:srgbClr val="F0F050"/>
    <a:srgbClr val="DCDC1E"/>
    <a:srgbClr val="D2DCAA"/>
    <a:srgbClr val="A0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030" autoAdjust="0"/>
  </p:normalViewPr>
  <p:slideViewPr>
    <p:cSldViewPr>
      <p:cViewPr varScale="1">
        <p:scale>
          <a:sx n="146" d="100"/>
          <a:sy n="146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S000RES20.CH.NET.INTRA\J_And_Y\Business%20Support\Projects\2024\2024%2004%20-%20J&amp;Y%20Market%20Studies\Yacht\Support\2024%2012%20-%20Shipyards%20report%20-%20support%20(total%20fleet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S000RES20.CH.NET.INTRA\J_And_Y\Business%20Support\Projects\2024\2024%2004%20-%20J&amp;Y%20Market%20Studies\Yacht\Support\New%20Support%20March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S000RES20.CH.NET.INTRA\J_And_Y\Business%20Support\Projects\2024\2024%2004%20-%20J&amp;Y%20Market%20Studies\Yacht\Support\New%20Support%20March%20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S000RES20.CH.NET.INTRA\J_And_Y\Business%20Support\Projects\2024\2024%2004%20-%20J&amp;Y%20Market%20Studies\Yacht\Support\2024%2012%20-%20Shipyards%20report%20-%20support%20(total%20fleet)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S000RES20.CH.NET.INTRA\J_And_Y\Business%20Support\Projects\2024\2024%2004%20-%20J&amp;Y%20Market%20Studies\Yacht\Support\Own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S000RES20.CH.NET.INTRA\J_And_Y\Business%20Support\Projects\2024\2024%2004%20-%20J&amp;Y%20Market%20Studies\Yacht\Support\Owne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S000RES20.CH.NET.INTRA\J_And_Y\Business%20Support\Projects\2024\2024%2004%20-%20J&amp;Y%20Market%20Studies\Yacht\Support\2024%2012%20-%20Shipyards%20report%20-%20support%20(total%20fleet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S000RES20.CH.NET.INTRA\J_And_Y\Business%20Support\Projects\2024\2024%2004%20-%20J&amp;Y%20Market%20Studies\Yacht\Support\2024%2012%20-%20Shipyards%20report%20-%20support%20(total%20fleet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GVAS000RES20.CH.NET.INTRA\J_And_Y\Business%20Support\Projects\2024\2024%2004%20-%20J&amp;Y%20Market%20Studies\Yacht\Support\Owner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GVAS000RES20.CH.NET.INTRA\J_And_Y\Business%20Support\Projects\2024\2024%2004%20-%20J&amp;Y%20Market%20Studies\Yacht\Support\Owner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\\GVAS000RES20.CH.NET.INTRA\J_And_Y\Business%20Support\Projects\2024\2024%2004%20-%20J&amp;Y%20Market%20Studies\Yacht\Support\Own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3990267639901E-2"/>
          <c:y val="5.5E-2"/>
          <c:w val="0.95133819951338205"/>
          <c:h val="0.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112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43C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8BD-4680-99BA-45168A0B410A}"/>
              </c:ext>
            </c:extLst>
          </c:dPt>
          <c:dPt>
            <c:idx val="1"/>
            <c:invertIfNegative val="0"/>
            <c:bubble3D val="0"/>
            <c:spPr>
              <a:solidFill>
                <a:srgbClr val="64A05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8BD-4680-99BA-45168A0B410A}"/>
              </c:ext>
            </c:extLst>
          </c:dPt>
          <c:dPt>
            <c:idx val="2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8BD-4680-99BA-45168A0B410A}"/>
              </c:ext>
            </c:extLst>
          </c:dPt>
          <c:dPt>
            <c:idx val="3"/>
            <c:invertIfNegative val="0"/>
            <c:bubble3D val="0"/>
            <c:spPr>
              <a:solidFill>
                <a:srgbClr val="D2DCA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8BD-4680-99BA-45168A0B410A}"/>
              </c:ext>
            </c:extLst>
          </c:dPt>
          <c:dPt>
            <c:idx val="4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8BD-4680-99BA-45168A0B410A}"/>
              </c:ext>
            </c:extLst>
          </c:dPt>
          <c:dLbls>
            <c:spPr>
              <a:noFill/>
              <a:ln w="22252">
                <a:noFill/>
              </a:ln>
            </c:spPr>
            <c:txPr>
              <a:bodyPr/>
              <a:lstStyle/>
              <a:p>
                <a:pPr>
                  <a:defRPr sz="7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53.2</c:v>
                </c:pt>
                <c:pt idx="4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BD-4680-99BA-45168A0B4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4793088"/>
        <c:axId val="174973696"/>
      </c:barChart>
      <c:catAx>
        <c:axId val="1747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82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78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97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973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4793088"/>
        <c:crosses val="autoZero"/>
        <c:crossBetween val="between"/>
      </c:valAx>
      <c:spPr>
        <a:noFill/>
        <a:ln w="222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Secondhand yachts for sale as share of operating fleet over the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 sale vs fleet'!$B$39</c:f>
              <c:strCache>
                <c:ptCount val="1"/>
                <c:pt idx="0">
                  <c:v>M/Y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'on sale vs fleet'!$A$40:$A$45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  <c:extLst/>
            </c:numRef>
          </c:cat>
          <c:val>
            <c:numRef>
              <c:f>'on sale vs fleet'!$B$40:$B$45</c:f>
              <c:numCache>
                <c:formatCode>0%</c:formatCode>
                <c:ptCount val="5"/>
                <c:pt idx="0">
                  <c:v>0.24</c:v>
                </c:pt>
                <c:pt idx="1">
                  <c:v>0.25</c:v>
                </c:pt>
                <c:pt idx="2">
                  <c:v>0.21</c:v>
                </c:pt>
                <c:pt idx="3">
                  <c:v>0.17</c:v>
                </c:pt>
                <c:pt idx="4">
                  <c:v>0.18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8A4-460B-A6A7-A650CBF9D16C}"/>
            </c:ext>
          </c:extLst>
        </c:ser>
        <c:ser>
          <c:idx val="1"/>
          <c:order val="1"/>
          <c:tx>
            <c:strRef>
              <c:f>'on sale vs fleet'!$C$39</c:f>
              <c:strCache>
                <c:ptCount val="1"/>
                <c:pt idx="0">
                  <c:v>S/Y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'on sale vs fleet'!$A$40:$A$45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  <c:extLst/>
            </c:numRef>
          </c:cat>
          <c:val>
            <c:numRef>
              <c:f>'on sale vs fleet'!$C$40:$C$45</c:f>
              <c:numCache>
                <c:formatCode>0%</c:formatCode>
                <c:ptCount val="5"/>
                <c:pt idx="0">
                  <c:v>0.24</c:v>
                </c:pt>
                <c:pt idx="1">
                  <c:v>0.25</c:v>
                </c:pt>
                <c:pt idx="2">
                  <c:v>0.22</c:v>
                </c:pt>
                <c:pt idx="3">
                  <c:v>0.15</c:v>
                </c:pt>
                <c:pt idx="4">
                  <c:v>0.16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8A4-460B-A6A7-A650CBF9D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06148016"/>
        <c:axId val="906148496"/>
      </c:barChart>
      <c:lineChart>
        <c:grouping val="standard"/>
        <c:varyColors val="0"/>
        <c:ser>
          <c:idx val="2"/>
          <c:order val="2"/>
          <c:tx>
            <c:strRef>
              <c:f>'on sale vs fleet'!$D$39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'on sale vs fleet'!$A$40:$A$45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  <c:extLst/>
            </c:numRef>
          </c:cat>
          <c:val>
            <c:numRef>
              <c:f>'on sale vs fleet'!$D$40:$D$45</c:f>
              <c:numCache>
                <c:formatCode>0%</c:formatCode>
                <c:ptCount val="5"/>
                <c:pt idx="0">
                  <c:v>0.24</c:v>
                </c:pt>
                <c:pt idx="1">
                  <c:v>0.25</c:v>
                </c:pt>
                <c:pt idx="2">
                  <c:v>0.21</c:v>
                </c:pt>
                <c:pt idx="3">
                  <c:v>0.17</c:v>
                </c:pt>
                <c:pt idx="4">
                  <c:v>0.17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E8A4-460B-A6A7-A650CBF9D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148016"/>
        <c:axId val="906148496"/>
      </c:lineChart>
      <c:catAx>
        <c:axId val="9061480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148496"/>
        <c:crosses val="autoZero"/>
        <c:auto val="1"/>
        <c:lblAlgn val="ctr"/>
        <c:lblOffset val="100"/>
        <c:noMultiLvlLbl val="0"/>
      </c:catAx>
      <c:valAx>
        <c:axId val="90614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14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'Sales price over 2020-2024'!$C$1</c:f>
              <c:strCache>
                <c:ptCount val="1"/>
                <c:pt idx="0">
                  <c:v>Average last asking price New (K€)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'Sales price over 2020-2024'!$A$2:$A$6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'Sales price over 2020-2024'!$C$2:$C$6</c:f>
              <c:numCache>
                <c:formatCode>_-[$€-2]\ * #\ ##0_-;\-[$€-2]\ * #\ ##0_-;_-[$€-2]\ * "-"??_-;_-@_-</c:formatCode>
                <c:ptCount val="5"/>
                <c:pt idx="0">
                  <c:v>20265</c:v>
                </c:pt>
                <c:pt idx="1">
                  <c:v>23636</c:v>
                </c:pt>
                <c:pt idx="2">
                  <c:v>28065</c:v>
                </c:pt>
                <c:pt idx="3">
                  <c:v>24038</c:v>
                </c:pt>
                <c:pt idx="4">
                  <c:v>29245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B-4262-B0A4-16D07F90D479}"/>
            </c:ext>
          </c:extLst>
        </c:ser>
        <c:ser>
          <c:idx val="2"/>
          <c:order val="2"/>
          <c:tx>
            <c:strRef>
              <c:f>'Sales price over 2020-2024'!$D$1</c:f>
              <c:strCache>
                <c:ptCount val="1"/>
                <c:pt idx="0">
                  <c:v>Average last asking price Secondhand (K€)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'Sales price over 2020-2024'!$A$2:$A$6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'Sales price over 2020-2024'!$D$2:$D$6</c:f>
              <c:numCache>
                <c:formatCode>_-[$€-2]\ * #\ ##0_-;\-[$€-2]\ * #\ ##0_-;_-[$€-2]\ * "-"??_-;_-@_-</c:formatCode>
                <c:ptCount val="5"/>
                <c:pt idx="0">
                  <c:v>10494</c:v>
                </c:pt>
                <c:pt idx="1">
                  <c:v>11322</c:v>
                </c:pt>
                <c:pt idx="2">
                  <c:v>11772</c:v>
                </c:pt>
                <c:pt idx="3">
                  <c:v>16720</c:v>
                </c:pt>
                <c:pt idx="4">
                  <c:v>15489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FB-4262-B0A4-16D07F90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301583"/>
        <c:axId val="8803049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'Sales price over 2020-2024'!$B$1</c15:sqref>
                        </c15:formulaRef>
                      </c:ext>
                    </c:extLst>
                    <c:strCache>
                      <c:ptCount val="1"/>
                      <c:pt idx="0">
                        <c:v>Avg last asking price (K€)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'Sales price over 2020-2024'!$A$2:$A$6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'Sales price over 2020-2024'!$B$2:$B$6</c15:sqref>
                        </c15:formulaRef>
                      </c:ext>
                    </c:extLst>
                    <c:numCache>
                      <c:formatCode>_-[$€-2]\ * #\ ##0_-;\-[$€-2]\ * #\ ##0_-;_-[$€-2]\ * "-"??_-;_-@_-</c:formatCode>
                      <c:ptCount val="5"/>
                      <c:pt idx="0">
                        <c:v>12371</c:v>
                      </c:pt>
                      <c:pt idx="1">
                        <c:v>13802</c:v>
                      </c:pt>
                      <c:pt idx="2">
                        <c:v>14214</c:v>
                      </c:pt>
                      <c:pt idx="3">
                        <c:v>18296</c:v>
                      </c:pt>
                      <c:pt idx="4">
                        <c:v>18248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61FB-4262-B0A4-16D07F90D47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'Sales price over 2020-2024'!$E$1</c15:sqref>
                        </c15:formulaRef>
                      </c:ext>
                    </c:extLst>
                    <c:strCache>
                      <c:ptCount val="1"/>
                      <c:pt idx="0">
                        <c:v>Avg last asking price per GT (K€/GT)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'Sales price over 2020-2024'!$A$2:$A$6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'Sales price over 2020-2024'!$E$2:$E$6</c15:sqref>
                        </c15:formulaRef>
                      </c:ext>
                    </c:extLst>
                    <c:numCache>
                      <c:formatCode>_-[$€-2]\ * #\ ##0.00_-;\-[$€-2]\ * #\ ##0.00_-;_-[$€-2]\ * "-"??_-;_-@_-</c:formatCode>
                      <c:ptCount val="5"/>
                      <c:pt idx="0">
                        <c:v>28.14</c:v>
                      </c:pt>
                      <c:pt idx="1">
                        <c:v>29.73</c:v>
                      </c:pt>
                      <c:pt idx="2">
                        <c:v>31.21</c:v>
                      </c:pt>
                      <c:pt idx="3">
                        <c:v>36.770000000000003</c:v>
                      </c:pt>
                      <c:pt idx="4">
                        <c:v>38.299999999999997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1FB-4262-B0A4-16D07F90D47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'Sales price over 2020-2024'!$F$1</c:f>
              <c:strCache>
                <c:ptCount val="1"/>
                <c:pt idx="0">
                  <c:v> Avg last asking price per GT New (K€/GT)</c:v>
                </c:pt>
              </c:strCache>
            </c:strRef>
          </c:tx>
          <c:spPr>
            <a:ln w="412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113927719109422E-2"/>
                  <c:y val="-0.21458810759718566"/>
                </c:manualLayout>
              </c:layout>
              <c:tx>
                <c:rich>
                  <a:bodyPr/>
                  <a:lstStyle/>
                  <a:p>
                    <a:fld id="{43A37744-04C4-4E5B-A48E-A56D4C8E0A7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1FB-4262-B0A4-16D07F90D479}"/>
                </c:ext>
              </c:extLst>
            </c:dLbl>
            <c:dLbl>
              <c:idx val="1"/>
              <c:layout>
                <c:manualLayout>
                  <c:x val="-7.732316088731854E-2"/>
                  <c:y val="-0.1921684545646438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lvl="1" algn="ctr" rtl="0">
                      <a:defRPr sz="9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004DCA2F-9170-49DA-8983-D0671054C078}" type="VALUE">
                      <a:rPr lang="en-US" baseline="0" smtClean="0"/>
                      <a:pPr lvl="1" algn="ctr" rtl="0">
                        <a:defRPr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numFmt formatCode="_-[$€-2]\ * #,##0_-;\-[$€-2]\ * #,##0_-;_-[$€-2]\ * &quot;-&quot;_-;_-@_-" sourceLinked="0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lvl="1" algn="ctr" rtl="0"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1FB-4262-B0A4-16D07F90D479}"/>
                </c:ext>
              </c:extLst>
            </c:dLbl>
            <c:dLbl>
              <c:idx val="2"/>
              <c:layout>
                <c:manualLayout>
                  <c:x val="-8.6160093560154902E-2"/>
                  <c:y val="-0.14092353334740551"/>
                </c:manualLayout>
              </c:layout>
              <c:tx>
                <c:rich>
                  <a:bodyPr/>
                  <a:lstStyle/>
                  <a:p>
                    <a:fld id="{5EEE4FE3-0E85-49CC-8431-FD4E281D1A3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1FB-4262-B0A4-16D07F90D479}"/>
                </c:ext>
              </c:extLst>
            </c:dLbl>
            <c:dLbl>
              <c:idx val="3"/>
              <c:layout>
                <c:manualLayout>
                  <c:x val="-9.4997026232991374E-2"/>
                  <c:y val="-6.085334394547056E-2"/>
                </c:manualLayout>
              </c:layout>
              <c:tx>
                <c:rich>
                  <a:bodyPr/>
                  <a:lstStyle/>
                  <a:p>
                    <a:fld id="{6A82B8E7-D626-437E-8DD3-5998835EFAE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1FB-4262-B0A4-16D07F90D479}"/>
                </c:ext>
              </c:extLst>
            </c:dLbl>
            <c:dLbl>
              <c:idx val="4"/>
              <c:layout>
                <c:manualLayout>
                  <c:x val="-8.1741627223736693E-2"/>
                  <c:y val="-1.921684545646438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lvl="0" algn="ctr" rtl="0">
                      <a:defRPr sz="9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CA79CE15-7606-489F-B898-881780D6288A}" type="VALUE">
                      <a:rPr lang="en-US" baseline="0"/>
                      <a:pPr lvl="0" algn="ctr" rtl="0">
                        <a:defRPr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numFmt formatCode="_-[$€-2]\ * #,##0_-;\-[$€-2]\ * #,##0_-;_-[$€-2]\ * &quot;-&quot;_-;_-@_-" sourceLinked="0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lvl="0" algn="ctr" rtl="0"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1FB-4262-B0A4-16D07F90D479}"/>
                </c:ext>
              </c:extLst>
            </c:dLbl>
            <c:numFmt formatCode="_-[$€-2]\ * #,##0_-;\-[$€-2]\ * #,##0_-;_-[$€-2]\ * &quot;-&quot;_-;_-@_-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'Sales price over 2020-2024'!$A$2:$A$6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'Sales price over 2020-2024'!$F$2:$F$6</c:f>
              <c:numCache>
                <c:formatCode>_-[$€-2]\ * #\ ##0.00_-;\-[$€-2]\ * #\ ##0.00_-;_-[$€-2]\ * "-"??_-;_-@_-</c:formatCode>
                <c:ptCount val="5"/>
                <c:pt idx="0">
                  <c:v>49.08</c:v>
                </c:pt>
                <c:pt idx="1">
                  <c:v>50.67</c:v>
                </c:pt>
                <c:pt idx="2">
                  <c:v>54.06</c:v>
                </c:pt>
                <c:pt idx="3">
                  <c:v>59.32</c:v>
                </c:pt>
                <c:pt idx="4">
                  <c:v>62.09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FB-4262-B0A4-16D07F90D479}"/>
            </c:ext>
          </c:extLst>
        </c:ser>
        <c:ser>
          <c:idx val="5"/>
          <c:order val="5"/>
          <c:tx>
            <c:strRef>
              <c:f>'Sales price over 2020-2024'!$G$1</c:f>
              <c:strCache>
                <c:ptCount val="1"/>
                <c:pt idx="0">
                  <c:v>Avg last asking price per GT Secondhand (K€/GT)</c:v>
                </c:pt>
              </c:strCache>
            </c:strRef>
          </c:tx>
          <c:spPr>
            <a:ln w="28575" cap="rnd">
              <a:solidFill>
                <a:srgbClr val="DC7D32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41275" cap="rnd">
                <a:solidFill>
                  <a:srgbClr val="DC7D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1FB-4262-B0A4-16D07F90D479}"/>
              </c:ext>
            </c:extLst>
          </c:dPt>
          <c:dLbls>
            <c:dLbl>
              <c:idx val="0"/>
              <c:layout>
                <c:manualLayout>
                  <c:x val="-7.0695461382691199E-2"/>
                  <c:y val="3.2028075760773864E-2"/>
                </c:manualLayout>
              </c:layout>
              <c:tx>
                <c:rich>
                  <a:bodyPr/>
                  <a:lstStyle/>
                  <a:p>
                    <a:fld id="{6392BF57-1AF8-416A-B20D-33303C5488C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1FB-4262-B0A4-16D07F90D479}"/>
                </c:ext>
              </c:extLst>
            </c:dLbl>
            <c:dLbl>
              <c:idx val="1"/>
              <c:layout>
                <c:manualLayout>
                  <c:x val="-6.4067761878063942E-2"/>
                  <c:y val="4.8042113641160969E-2"/>
                </c:manualLayout>
              </c:layout>
              <c:tx>
                <c:rich>
                  <a:bodyPr/>
                  <a:lstStyle/>
                  <a:p>
                    <a:fld id="{179FBF70-ECF0-4C8E-A5EC-970D75A51545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1FB-4262-B0A4-16D07F90D479}"/>
                </c:ext>
              </c:extLst>
            </c:dLbl>
            <c:dLbl>
              <c:idx val="2"/>
              <c:layout>
                <c:manualLayout>
                  <c:x val="-5.5230829205227497E-2"/>
                  <c:y val="8.9678612130167146E-2"/>
                </c:manualLayout>
              </c:layout>
              <c:tx>
                <c:rich>
                  <a:bodyPr/>
                  <a:lstStyle/>
                  <a:p>
                    <a:fld id="{CBF891AD-A7B4-4D5C-A6CF-CB4CA576D253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1FB-4262-B0A4-16D07F90D479}"/>
                </c:ext>
              </c:extLst>
            </c:dLbl>
            <c:dLbl>
              <c:idx val="3"/>
              <c:layout>
                <c:manualLayout>
                  <c:x val="-6.6276995046273074E-2"/>
                  <c:y val="0.13415745488051739"/>
                </c:manualLayout>
              </c:layout>
              <c:tx>
                <c:rich>
                  <a:bodyPr/>
                  <a:lstStyle/>
                  <a:p>
                    <a:fld id="{12EE0E04-EFF7-4C7B-A518-E3E0A3626AA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1FB-4262-B0A4-16D07F90D479}"/>
                </c:ext>
              </c:extLst>
            </c:dLbl>
            <c:dLbl>
              <c:idx val="4"/>
              <c:layout>
                <c:manualLayout>
                  <c:x val="-6.4067761878064053E-2"/>
                  <c:y val="0.16654599395602471"/>
                </c:manualLayout>
              </c:layout>
              <c:tx>
                <c:rich>
                  <a:bodyPr/>
                  <a:lstStyle/>
                  <a:p>
                    <a:fld id="{879F8783-73C1-4990-A29B-0459712E7ED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1FB-4262-B0A4-16D07F90D479}"/>
                </c:ext>
              </c:extLst>
            </c:dLbl>
            <c:numFmt formatCode="_-[$€-2]\ * #,##0_-;\-[$€-2]\ * #,##0_-;_-[$€-2]\ * &quot;-&quot;_-;_-@_-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'Sales price over 2020-2024'!$A$2:$A$6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'Sales price over 2020-2024'!$G$2:$G$6</c:f>
              <c:numCache>
                <c:formatCode>_-[$€-2]\ * #\ ##0.00_-;\-[$€-2]\ * #\ ##0.00_-;_-[$€-2]\ * "-"??_-;_-@_-</c:formatCode>
                <c:ptCount val="5"/>
                <c:pt idx="0">
                  <c:v>23.16</c:v>
                </c:pt>
                <c:pt idx="1">
                  <c:v>24.45</c:v>
                </c:pt>
                <c:pt idx="2">
                  <c:v>27.18</c:v>
                </c:pt>
                <c:pt idx="3">
                  <c:v>30.59</c:v>
                </c:pt>
                <c:pt idx="4">
                  <c:v>32.340000000000003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FB-4262-B0A4-16D07F90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7173471"/>
        <c:axId val="697180671"/>
      </c:lineChart>
      <c:catAx>
        <c:axId val="88030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304943"/>
        <c:crosses val="autoZero"/>
        <c:auto val="1"/>
        <c:lblAlgn val="ctr"/>
        <c:lblOffset val="100"/>
        <c:noMultiLvlLbl val="0"/>
      </c:catAx>
      <c:valAx>
        <c:axId val="88030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K€</a:t>
                </a:r>
              </a:p>
            </c:rich>
          </c:tx>
          <c:layout>
            <c:manualLayout>
              <c:xMode val="edge"/>
              <c:yMode val="edge"/>
              <c:x val="2.2092331682090998E-2"/>
              <c:y val="1.31942647386678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[$€-2]\ * #\ ##0_-;\-[$€-2]\ * #\ ##0_-;_-[$€-2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301583"/>
        <c:crosses val="autoZero"/>
        <c:crossBetween val="between"/>
        <c:majorUnit val="5000"/>
      </c:valAx>
      <c:valAx>
        <c:axId val="697180671"/>
        <c:scaling>
          <c:orientation val="minMax"/>
          <c:min val="2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 dirty="0"/>
                  <a:t>K€/GT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4145532104245888"/>
              <c:y val="1.969566778751876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[$€-2]\ * #,##0_-;\-[$€-2]\ * #,##0_-;_-[$€-2]\ * &quot;-&quot;_-;_-@_-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173471"/>
        <c:crosses val="max"/>
        <c:crossBetween val="between"/>
        <c:majorUnit val="5"/>
      </c:valAx>
      <c:catAx>
        <c:axId val="697173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71806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824905224766863"/>
          <c:y val="0.76149667406060295"/>
          <c:w val="0.48732378538708809"/>
          <c:h val="0.23850332593939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fr-CH" sz="1050" dirty="0" err="1"/>
              <a:t>Average</a:t>
            </a:r>
            <a:r>
              <a:rPr lang="fr-CH" sz="1050" baseline="0" dirty="0"/>
              <a:t> </a:t>
            </a:r>
            <a:r>
              <a:rPr lang="fr-CH" sz="1050" baseline="0" dirty="0" err="1"/>
              <a:t>asking</a:t>
            </a:r>
            <a:r>
              <a:rPr lang="fr-CH" sz="1050" baseline="0" dirty="0"/>
              <a:t> </a:t>
            </a:r>
            <a:r>
              <a:rPr lang="fr-CH" sz="1050" baseline="0" dirty="0" err="1"/>
              <a:t>price</a:t>
            </a:r>
            <a:r>
              <a:rPr lang="fr-CH" sz="1050" baseline="0" dirty="0"/>
              <a:t> </a:t>
            </a:r>
            <a:r>
              <a:rPr lang="fr-CH" sz="1050" baseline="0" dirty="0" err="1"/>
              <a:t>adjustment</a:t>
            </a:r>
            <a:endParaRPr lang="en-US" sz="105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30-40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Sheet1!$D$1:$N$1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Sheet1!$D$2:$N$2</c:f>
            </c:numRef>
          </c:val>
          <c:smooth val="0"/>
          <c:extLst>
            <c:ext xmlns:c16="http://schemas.microsoft.com/office/drawing/2014/chart" uri="{C3380CC4-5D6E-409C-BE32-E72D297353CC}">
              <c16:uniqueId val="{00000000-8AE0-4FA9-8874-DBB6FDD1D4E0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40-50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Sheet1!$D$1:$N$1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Sheet1!$D$3:$N$3</c:f>
            </c:numRef>
          </c:val>
          <c:smooth val="0"/>
          <c:extLst>
            <c:ext xmlns:c16="http://schemas.microsoft.com/office/drawing/2014/chart" uri="{C3380CC4-5D6E-409C-BE32-E72D297353CC}">
              <c16:uniqueId val="{00000001-8AE0-4FA9-8874-DBB6FDD1D4E0}"/>
            </c:ext>
          </c:extLst>
        </c:ser>
        <c:ser>
          <c:idx val="2"/>
          <c:order val="2"/>
          <c:tx>
            <c:strRef>
              <c:f>Sheet1!$C$4</c:f>
              <c:strCache>
                <c:ptCount val="1"/>
                <c:pt idx="0">
                  <c:v>50-60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3"/>
              </a:outerShdw>
            </a:effectLst>
          </c:spPr>
          <c:marker>
            <c:symbol val="circle"/>
            <c:size val="5"/>
            <c:spPr>
              <a:solidFill>
                <a:schemeClr val="accent3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Sheet1!$D$1:$N$1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Sheet1!$D$4:$N$4</c:f>
            </c:numRef>
          </c:val>
          <c:smooth val="0"/>
          <c:extLst>
            <c:ext xmlns:c16="http://schemas.microsoft.com/office/drawing/2014/chart" uri="{C3380CC4-5D6E-409C-BE32-E72D297353CC}">
              <c16:uniqueId val="{00000002-8AE0-4FA9-8874-DBB6FDD1D4E0}"/>
            </c:ext>
          </c:extLst>
        </c:ser>
        <c:ser>
          <c:idx val="3"/>
          <c:order val="3"/>
          <c:tx>
            <c:strRef>
              <c:f>Sheet1!$C$5</c:f>
              <c:strCache>
                <c:ptCount val="1"/>
                <c:pt idx="0">
                  <c:v>60-80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4"/>
              </a:outerShdw>
            </a:effectLst>
          </c:spPr>
          <c:marker>
            <c:symbol val="circle"/>
            <c:size val="5"/>
            <c:spPr>
              <a:solidFill>
                <a:schemeClr val="accent4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Sheet1!$D$1:$N$1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Sheet1!$D$5:$N$5</c:f>
            </c:numRef>
          </c:val>
          <c:smooth val="0"/>
          <c:extLst>
            <c:ext xmlns:c16="http://schemas.microsoft.com/office/drawing/2014/chart" uri="{C3380CC4-5D6E-409C-BE32-E72D297353CC}">
              <c16:uniqueId val="{00000003-8AE0-4FA9-8874-DBB6FDD1D4E0}"/>
            </c:ext>
          </c:extLst>
        </c:ser>
        <c:ser>
          <c:idx val="4"/>
          <c:order val="4"/>
          <c:tx>
            <c:strRef>
              <c:f>Sheet1!$C$6</c:f>
              <c:strCache>
                <c:ptCount val="1"/>
                <c:pt idx="0">
                  <c:v>80-100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5"/>
              </a:outerShdw>
            </a:effectLst>
          </c:spPr>
          <c:marker>
            <c:symbol val="circle"/>
            <c:size val="5"/>
            <c:spPr>
              <a:solidFill>
                <a:schemeClr val="accent5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Sheet1!$D$1:$N$1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Sheet1!$D$6:$N$6</c:f>
            </c:numRef>
          </c:val>
          <c:smooth val="0"/>
          <c:extLst>
            <c:ext xmlns:c16="http://schemas.microsoft.com/office/drawing/2014/chart" uri="{C3380CC4-5D6E-409C-BE32-E72D297353CC}">
              <c16:uniqueId val="{00000004-8AE0-4FA9-8874-DBB6FDD1D4E0}"/>
            </c:ext>
          </c:extLst>
        </c:ser>
        <c:ser>
          <c:idx val="5"/>
          <c:order val="5"/>
          <c:tx>
            <c:strRef>
              <c:f>Sheet1!$C$7</c:f>
              <c:strCache>
                <c:ptCount val="1"/>
                <c:pt idx="0">
                  <c:v>100+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circle"/>
            <c:size val="5"/>
            <c:spPr>
              <a:solidFill>
                <a:schemeClr val="accent6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Sheet1!$D$1:$N$1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Sheet1!$D$7:$N$7</c:f>
            </c:numRef>
          </c:val>
          <c:smooth val="0"/>
          <c:extLst>
            <c:ext xmlns:c16="http://schemas.microsoft.com/office/drawing/2014/chart" uri="{C3380CC4-5D6E-409C-BE32-E72D297353CC}">
              <c16:uniqueId val="{00000005-8AE0-4FA9-8874-DBB6FDD1D4E0}"/>
            </c:ext>
          </c:extLst>
        </c:ser>
        <c:ser>
          <c:idx val="6"/>
          <c:order val="6"/>
          <c:tx>
            <c:strRef>
              <c:f>Sheet1!$C$8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>
                  <a:lumMod val="60000"/>
                </a:scheme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6.1742925999675249E-2"/>
                  <c:y val="0.110183564008706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E0-4FA9-8874-DBB6FDD1D4E0}"/>
                </c:ext>
              </c:extLst>
            </c:dLbl>
            <c:dLbl>
              <c:idx val="7"/>
              <c:layout>
                <c:manualLayout>
                  <c:x val="-5.2840332458442697E-2"/>
                  <c:y val="0.109014012459579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E0-4FA9-8874-DBB6FDD1D4E0}"/>
                </c:ext>
              </c:extLst>
            </c:dLbl>
            <c:dLbl>
              <c:idx val="8"/>
              <c:layout>
                <c:manualLayout>
                  <c:x val="-5.2840332458442593E-2"/>
                  <c:y val="0.141496611067468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E0-4FA9-8874-DBB6FDD1D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Sheet1!$D$1:$N$1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Sheet1!$D$8:$N$8</c:f>
              <c:numCache>
                <c:formatCode>0.0%</c:formatCode>
                <c:ptCount val="11"/>
                <c:pt idx="0">
                  <c:v>-0.14599999999999999</c:v>
                </c:pt>
                <c:pt idx="1">
                  <c:v>-0.115</c:v>
                </c:pt>
                <c:pt idx="2">
                  <c:v>-0.126</c:v>
                </c:pt>
                <c:pt idx="3">
                  <c:v>-0.124</c:v>
                </c:pt>
                <c:pt idx="4">
                  <c:v>-0.108</c:v>
                </c:pt>
                <c:pt idx="5">
                  <c:v>-8.8999999999999996E-2</c:v>
                </c:pt>
                <c:pt idx="6">
                  <c:v>-0.104</c:v>
                </c:pt>
                <c:pt idx="7">
                  <c:v>-5.8999999999999997E-2</c:v>
                </c:pt>
                <c:pt idx="8">
                  <c:v>-8.0000000000000002E-3</c:v>
                </c:pt>
                <c:pt idx="9">
                  <c:v>-5.7000000000000002E-2</c:v>
                </c:pt>
                <c:pt idx="10">
                  <c:v>-7.1999999999999995E-2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AE0-4FA9-8874-DBB6FDD1D4E0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49741471"/>
        <c:axId val="349742911"/>
      </c:lineChart>
      <c:catAx>
        <c:axId val="349741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742911"/>
        <c:crosses val="autoZero"/>
        <c:auto val="1"/>
        <c:lblAlgn val="ctr"/>
        <c:lblOffset val="100"/>
        <c:noMultiLvlLbl val="0"/>
      </c:catAx>
      <c:valAx>
        <c:axId val="349742911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741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 12 - Shipyards report - support (total fleet).xlsx]Sheet6!PivotTable9</c:name>
    <c:fmtId val="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Avg</a:t>
            </a:r>
            <a:r>
              <a:rPr lang="en-US" sz="1100" baseline="0" dirty="0"/>
              <a:t> days on market per segment over 2020-2024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28575" cap="rnd" cmpd="sng" algn="ctr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349484835347943"/>
          <c:y val="5.5E-2"/>
          <c:w val="0.58187775014610044"/>
          <c:h val="0.81776246719160106"/>
        </c:manualLayout>
      </c:layout>
      <c:lineChart>
        <c:grouping val="standard"/>
        <c:varyColors val="0"/>
        <c:ser>
          <c:idx val="0"/>
          <c:order val="0"/>
          <c:tx>
            <c:strRef>
              <c:f>Sheet6!$B$3:$B$4</c:f>
              <c:strCache>
                <c:ptCount val="1"/>
                <c:pt idx="0">
                  <c:v>30-40m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Sheet6!$A$5:$A$10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Sheet6!$B$5:$B$10</c:f>
              <c:numCache>
                <c:formatCode>General</c:formatCode>
                <c:ptCount val="5"/>
                <c:pt idx="0">
                  <c:v>618</c:v>
                </c:pt>
                <c:pt idx="1">
                  <c:v>591</c:v>
                </c:pt>
                <c:pt idx="2">
                  <c:v>615</c:v>
                </c:pt>
                <c:pt idx="3">
                  <c:v>499</c:v>
                </c:pt>
                <c:pt idx="4">
                  <c:v>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85-45DC-91E2-B38D77611B4D}"/>
            </c:ext>
          </c:extLst>
        </c:ser>
        <c:ser>
          <c:idx val="1"/>
          <c:order val="1"/>
          <c:tx>
            <c:strRef>
              <c:f>Sheet6!$C$3:$C$4</c:f>
              <c:strCache>
                <c:ptCount val="1"/>
                <c:pt idx="0">
                  <c:v>40-50m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Sheet6!$A$5:$A$10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Sheet6!$C$5:$C$10</c:f>
              <c:numCache>
                <c:formatCode>General</c:formatCode>
                <c:ptCount val="5"/>
                <c:pt idx="0">
                  <c:v>710</c:v>
                </c:pt>
                <c:pt idx="1">
                  <c:v>724</c:v>
                </c:pt>
                <c:pt idx="2">
                  <c:v>738</c:v>
                </c:pt>
                <c:pt idx="3">
                  <c:v>594</c:v>
                </c:pt>
                <c:pt idx="4">
                  <c:v>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85-45DC-91E2-B38D77611B4D}"/>
            </c:ext>
          </c:extLst>
        </c:ser>
        <c:ser>
          <c:idx val="2"/>
          <c:order val="2"/>
          <c:tx>
            <c:strRef>
              <c:f>Sheet6!$D$3:$D$4</c:f>
              <c:strCache>
                <c:ptCount val="1"/>
                <c:pt idx="0">
                  <c:v>50-60m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Sheet6!$A$5:$A$10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Sheet6!$D$5:$D$10</c:f>
              <c:numCache>
                <c:formatCode>General</c:formatCode>
                <c:ptCount val="5"/>
                <c:pt idx="0">
                  <c:v>781</c:v>
                </c:pt>
                <c:pt idx="1">
                  <c:v>698</c:v>
                </c:pt>
                <c:pt idx="2">
                  <c:v>471</c:v>
                </c:pt>
                <c:pt idx="3">
                  <c:v>544</c:v>
                </c:pt>
                <c:pt idx="4">
                  <c:v>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85-45DC-91E2-B38D77611B4D}"/>
            </c:ext>
          </c:extLst>
        </c:ser>
        <c:ser>
          <c:idx val="3"/>
          <c:order val="3"/>
          <c:tx>
            <c:strRef>
              <c:f>Sheet6!$E$3:$E$4</c:f>
              <c:strCache>
                <c:ptCount val="1"/>
                <c:pt idx="0">
                  <c:v>60-80m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Sheet6!$A$5:$A$10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Sheet6!$E$5:$E$10</c:f>
              <c:numCache>
                <c:formatCode>General</c:formatCode>
                <c:ptCount val="5"/>
                <c:pt idx="0">
                  <c:v>969</c:v>
                </c:pt>
                <c:pt idx="1">
                  <c:v>629</c:v>
                </c:pt>
                <c:pt idx="2">
                  <c:v>500</c:v>
                </c:pt>
                <c:pt idx="3">
                  <c:v>734</c:v>
                </c:pt>
                <c:pt idx="4">
                  <c:v>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85-45DC-91E2-B38D77611B4D}"/>
            </c:ext>
          </c:extLst>
        </c:ser>
        <c:ser>
          <c:idx val="4"/>
          <c:order val="4"/>
          <c:tx>
            <c:strRef>
              <c:f>Sheet6!$F$3:$F$4</c:f>
              <c:strCache>
                <c:ptCount val="1"/>
                <c:pt idx="0">
                  <c:v>80-100m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Sheet6!$A$5:$A$10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Sheet6!$F$5:$F$10</c:f>
              <c:numCache>
                <c:formatCode>General</c:formatCode>
                <c:ptCount val="5"/>
                <c:pt idx="0">
                  <c:v>885</c:v>
                </c:pt>
                <c:pt idx="1">
                  <c:v>877</c:v>
                </c:pt>
                <c:pt idx="2">
                  <c:v>840</c:v>
                </c:pt>
                <c:pt idx="3">
                  <c:v>780</c:v>
                </c:pt>
                <c:pt idx="4">
                  <c:v>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85-45DC-91E2-B38D77611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61545823"/>
        <c:axId val="2061546303"/>
      </c:lineChart>
      <c:catAx>
        <c:axId val="206154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546303"/>
        <c:crosses val="autoZero"/>
        <c:auto val="1"/>
        <c:lblAlgn val="ctr"/>
        <c:lblOffset val="100"/>
        <c:noMultiLvlLbl val="0"/>
      </c:catAx>
      <c:valAx>
        <c:axId val="2061546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545823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90117541838851"/>
          <c:y val="0.27735673665791782"/>
          <c:w val="0.26809882458161155"/>
          <c:h val="0.44528652668416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65213995837899E-2"/>
          <c:y val="2.8535353535353501E-2"/>
          <c:w val="0.85512565286674502"/>
          <c:h val="0.9393939393939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 w="16892">
              <a:noFill/>
            </a:ln>
          </c:spPr>
          <c:dPt>
            <c:idx val="0"/>
            <c:bubble3D val="0"/>
            <c:spPr>
              <a:solidFill>
                <a:srgbClr val="F0F050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1-ED11-4734-81E0-EE8480B40A6A}"/>
              </c:ext>
            </c:extLst>
          </c:dPt>
          <c:dPt>
            <c:idx val="1"/>
            <c:bubble3D val="0"/>
            <c:spPr>
              <a:solidFill>
                <a:srgbClr val="DCDC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3-ED11-4734-81E0-EE8480B40A6A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5-ED11-4734-81E0-EE8480B40A6A}"/>
              </c:ext>
            </c:extLst>
          </c:dPt>
          <c:dPt>
            <c:idx val="3"/>
            <c:bubble3D val="0"/>
            <c:spPr>
              <a:solidFill>
                <a:srgbClr val="DC7D32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7-ED11-4734-81E0-EE8480B40A6A}"/>
              </c:ext>
            </c:extLst>
          </c:dPt>
          <c:dLbls>
            <c:dLbl>
              <c:idx val="0"/>
              <c:layout>
                <c:manualLayout>
                  <c:x val="1.13171092843633E-3"/>
                  <c:y val="-2.8939393939393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11-4734-81E0-EE8480B40A6A}"/>
                </c:ext>
              </c:extLst>
            </c:dLbl>
            <c:dLbl>
              <c:idx val="1"/>
              <c:layout>
                <c:manualLayout>
                  <c:x val="-1.52133187073125E-2"/>
                  <c:y val="7.6782828282828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11-4734-81E0-EE8480B40A6A}"/>
                </c:ext>
              </c:extLst>
            </c:dLbl>
            <c:dLbl>
              <c:idx val="2"/>
              <c:layout>
                <c:manualLayout>
                  <c:x val="5.5569850534707504E-4"/>
                  <c:y val="7.3747474747475304E-3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11-4734-81E0-EE8480B40A6A}"/>
                </c:ext>
              </c:extLst>
            </c:dLbl>
            <c:dLbl>
              <c:idx val="3"/>
              <c:layout>
                <c:manualLayout>
                  <c:x val="1.6928264785151699E-4"/>
                  <c:y val="3.18853535353536E-2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11-4734-81E0-EE8480B40A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11-4734-81E0-EE8480B40A6A}"/>
                </c:ext>
              </c:extLst>
            </c:dLbl>
            <c:numFmt formatCode="0%" sourceLinked="0"/>
            <c:spPr>
              <a:noFill/>
              <a:ln w="16892">
                <a:noFill/>
              </a:ln>
            </c:spPr>
            <c:txPr>
              <a:bodyPr/>
              <a:lstStyle/>
              <a:p>
                <a:pPr>
                  <a:defRPr sz="14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France</c:v>
                </c:pt>
                <c:pt idx="1">
                  <c:v>Europe hors France</c:v>
                </c:pt>
                <c:pt idx="2">
                  <c:v>Amerique du Nord</c:v>
                </c:pt>
                <c:pt idx="3">
                  <c:v>Reste du Monde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11-4734-81E0-EE8480B40A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68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4155251141499E-2"/>
          <c:y val="5.1401869158878503E-2"/>
          <c:w val="0.954337899543379"/>
          <c:h val="0.766355140186915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4BC8DC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4BC8DC"/>
              </a:solidFill>
              <a:ln>
                <a:solidFill>
                  <a:srgbClr val="4BC8DC"/>
                </a:solidFill>
                <a:prstDash val="solid"/>
              </a:ln>
            </c:spPr>
          </c:marker>
          <c:dPt>
            <c:idx val="0"/>
            <c:bubble3D val="0"/>
            <c:spPr>
              <a:ln w="29609">
                <a:solidFill>
                  <a:srgbClr val="4BC8D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324-486B-8BDD-2B649B0F509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324-486B-8BDD-2B649B0F509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2324-486B-8BDD-2B649B0F509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2324-486B-8BDD-2B649B0F509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2324-486B-8BDD-2B649B0F509B}"/>
              </c:ext>
            </c:extLst>
          </c:dPt>
          <c:dLbls>
            <c:dLbl>
              <c:idx val="3"/>
              <c:layout>
                <c:manualLayout>
                  <c:x val="-7.3018709704647494E-2"/>
                  <c:y val="-0.1429623475884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24-486B-8BDD-2B649B0F509B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  <c:pt idx="3">
                  <c:v>5.6000000000000001E-2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324-486B-8BDD-2B649B0F5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6473A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EB9"/>
              </a:solidFill>
              <a:ln>
                <a:solidFill>
                  <a:srgbClr val="006EB9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6473AF"/>
                </a:solidFill>
                <a:ln>
                  <a:solidFill>
                    <a:srgbClr val="6473A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324-486B-8BDD-2B649B0F509B}"/>
              </c:ext>
            </c:extLst>
          </c:dPt>
          <c:dLbls>
            <c:dLbl>
              <c:idx val="0"/>
              <c:layout>
                <c:manualLayout>
                  <c:x val="-7.5758484310439703E-2"/>
                  <c:y val="-0.12209009851076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24-486B-8BDD-2B649B0F50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24-486B-8BDD-2B649B0F509B}"/>
                </c:ext>
              </c:extLst>
            </c:dLbl>
            <c:dLbl>
              <c:idx val="2"/>
              <c:layout>
                <c:manualLayout>
                  <c:x val="-7.3932175288030699E-2"/>
                  <c:y val="7.884448092848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24-486B-8BDD-2B649B0F509B}"/>
                </c:ext>
              </c:extLst>
            </c:dLbl>
            <c:dLbl>
              <c:idx val="3"/>
              <c:layout>
                <c:manualLayout>
                  <c:x val="-8.4434234818802606E-2"/>
                  <c:y val="5.548018293897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24-486B-8BDD-2B649B0F509B}"/>
                </c:ext>
              </c:extLst>
            </c:dLbl>
            <c:dLbl>
              <c:idx val="4"/>
              <c:layout>
                <c:manualLayout>
                  <c:x val="-3.3883037076712801E-2"/>
                  <c:y val="6.48259773314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24-486B-8BDD-2B649B0F509B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324-486B-8BDD-2B649B0F50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865408"/>
        <c:axId val="174875392"/>
      </c:lineChart>
      <c:catAx>
        <c:axId val="17486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7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69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87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8753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74865408"/>
        <c:crosses val="autoZero"/>
        <c:crossBetween val="between"/>
      </c:valAx>
      <c:spPr>
        <a:noFill/>
        <a:ln w="197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Yacht ownership vs</a:t>
            </a:r>
            <a:r>
              <a:rPr lang="en-US" baseline="0" dirty="0"/>
              <a:t> wealth origins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Sheet6!$B$11</c:f>
              <c:strCache>
                <c:ptCount val="1"/>
                <c:pt idx="0">
                  <c:v>Yacht ownership (in number)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Sheet6!$A$12:$A$16</c:f>
              <c:strCache>
                <c:ptCount val="5"/>
                <c:pt idx="0">
                  <c:v>North America</c:v>
                </c:pt>
                <c:pt idx="1">
                  <c:v>Europe (excl. Russia)</c:v>
                </c:pt>
                <c:pt idx="2">
                  <c:v>Middle East + Africa</c:v>
                </c:pt>
                <c:pt idx="3">
                  <c:v>APAC</c:v>
                </c:pt>
                <c:pt idx="4">
                  <c:v>Latin America</c:v>
                </c:pt>
              </c:strCache>
            </c:strRef>
          </c:cat>
          <c:val>
            <c:numRef>
              <c:f>Sheet6!$B$12:$B$16</c:f>
              <c:numCache>
                <c:formatCode>0.0%</c:formatCode>
                <c:ptCount val="5"/>
                <c:pt idx="0">
                  <c:v>0.251</c:v>
                </c:pt>
                <c:pt idx="1">
                  <c:v>0.41200000000000003</c:v>
                </c:pt>
                <c:pt idx="2">
                  <c:v>0.12400000000000001</c:v>
                </c:pt>
                <c:pt idx="3">
                  <c:v>9.8000000000000004E-2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C3E-B064-4D31D3ADD90F}"/>
            </c:ext>
          </c:extLst>
        </c:ser>
        <c:ser>
          <c:idx val="1"/>
          <c:order val="1"/>
          <c:tx>
            <c:strRef>
              <c:f>Sheet6!$C$11</c:f>
              <c:strCache>
                <c:ptCount val="1"/>
                <c:pt idx="0">
                  <c:v>Billionaire Wealth tracker (in value)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Sheet6!$A$12:$A$16</c:f>
              <c:strCache>
                <c:ptCount val="5"/>
                <c:pt idx="0">
                  <c:v>North America</c:v>
                </c:pt>
                <c:pt idx="1">
                  <c:v>Europe (excl. Russia)</c:v>
                </c:pt>
                <c:pt idx="2">
                  <c:v>Middle East + Africa</c:v>
                </c:pt>
                <c:pt idx="3">
                  <c:v>APAC</c:v>
                </c:pt>
                <c:pt idx="4">
                  <c:v>Latin America</c:v>
                </c:pt>
              </c:strCache>
            </c:strRef>
          </c:cat>
          <c:val>
            <c:numRef>
              <c:f>Sheet6!$C$12:$C$16</c:f>
              <c:numCache>
                <c:formatCode>0.0%</c:formatCode>
                <c:ptCount val="5"/>
                <c:pt idx="0">
                  <c:v>0.43322356646860904</c:v>
                </c:pt>
                <c:pt idx="1">
                  <c:v>0.19564034648149475</c:v>
                </c:pt>
                <c:pt idx="2">
                  <c:v>2.4275180757391369E-2</c:v>
                </c:pt>
                <c:pt idx="3">
                  <c:v>0.27228148042093209</c:v>
                </c:pt>
                <c:pt idx="4">
                  <c:v>2.945092705275968E-2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C3E-B064-4D31D3ADD9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9951535"/>
        <c:axId val="1949954895"/>
      </c:barChart>
      <c:catAx>
        <c:axId val="194995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954895"/>
        <c:crosses val="autoZero"/>
        <c:auto val="1"/>
        <c:lblAlgn val="ctr"/>
        <c:lblOffset val="100"/>
        <c:noMultiLvlLbl val="0"/>
      </c:catAx>
      <c:valAx>
        <c:axId val="194995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95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Top Billionaire Hobbies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6F-4DC7-93E1-56DF84233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Sheet5!$A$1:$A$9</c:f>
              <c:strCache>
                <c:ptCount val="9"/>
                <c:pt idx="0">
                  <c:v>Sports</c:v>
                </c:pt>
                <c:pt idx="1">
                  <c:v>Philanthropy</c:v>
                </c:pt>
                <c:pt idx="2">
                  <c:v>Aviation &amp; Boating</c:v>
                </c:pt>
                <c:pt idx="3">
                  <c:v>The outdoors</c:v>
                </c:pt>
                <c:pt idx="4">
                  <c:v>Art</c:v>
                </c:pt>
                <c:pt idx="5">
                  <c:v>Politics</c:v>
                </c:pt>
                <c:pt idx="6">
                  <c:v>Technology</c:v>
                </c:pt>
                <c:pt idx="7">
                  <c:v>Education</c:v>
                </c:pt>
                <c:pt idx="8">
                  <c:v>Public Speaking</c:v>
                </c:pt>
              </c:strCache>
            </c:strRef>
          </c:cat>
          <c:val>
            <c:numRef>
              <c:f>Sheet5!$B$1:$B$9</c:f>
              <c:numCache>
                <c:formatCode>0.00%</c:formatCode>
                <c:ptCount val="9"/>
                <c:pt idx="0">
                  <c:v>0.70599999999999996</c:v>
                </c:pt>
                <c:pt idx="1">
                  <c:v>0.56399999999999995</c:v>
                </c:pt>
                <c:pt idx="2">
                  <c:v>0.497</c:v>
                </c:pt>
                <c:pt idx="3">
                  <c:v>0.24399999999999999</c:v>
                </c:pt>
                <c:pt idx="4">
                  <c:v>0.19600000000000001</c:v>
                </c:pt>
                <c:pt idx="5">
                  <c:v>0.184</c:v>
                </c:pt>
                <c:pt idx="6">
                  <c:v>0.17499999999999999</c:v>
                </c:pt>
                <c:pt idx="7" formatCode="0%">
                  <c:v>0.16</c:v>
                </c:pt>
                <c:pt idx="8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F-4DC7-93E1-56DF84233E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7664959"/>
        <c:axId val="317665439"/>
        <c:axId val="0"/>
      </c:bar3DChart>
      <c:catAx>
        <c:axId val="31766495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65439"/>
        <c:crosses val="autoZero"/>
        <c:auto val="1"/>
        <c:lblAlgn val="ctr"/>
        <c:lblOffset val="100"/>
        <c:noMultiLvlLbl val="0"/>
      </c:catAx>
      <c:valAx>
        <c:axId val="317665439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31766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build</a:t>
            </a:r>
            <a:endParaRPr lang="en-US" dirty="0"/>
          </a:p>
        </c:rich>
      </c:tx>
      <c:layout>
        <c:manualLayout>
          <c:xMode val="edge"/>
          <c:yMode val="edge"/>
          <c:x val="0.65600321029144915"/>
          <c:y val="8.1133417845011088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4A05A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A1-4889-B79F-20692521C42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A1-4889-B79F-20692521C42A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A1-4889-B79F-20692521C42A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A1-4889-B79F-20692521C42A}"/>
              </c:ext>
            </c:extLst>
          </c:dPt>
          <c:dPt>
            <c:idx val="4"/>
            <c:bubble3D val="0"/>
            <c:spPr>
              <a:solidFill>
                <a:srgbClr val="ED421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5A1-4889-B79F-20692521C42A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5A1-4889-B79F-20692521C42A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4772286283436"/>
                      <c:h val="0.16776499510380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A1-4889-B79F-20692521C42A}"/>
                </c:ext>
              </c:extLst>
            </c:dLbl>
            <c:dLbl>
              <c:idx val="1"/>
              <c:layout>
                <c:manualLayout>
                  <c:x val="-9.0235451874856265E-2"/>
                  <c:y val="-4.92918469344547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8206297491494"/>
                      <c:h val="0.16776499510380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5A1-4889-B79F-20692521C42A}"/>
                </c:ext>
              </c:extLst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4772286283436"/>
                      <c:h val="0.16776499510380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5A1-4889-B79F-20692521C42A}"/>
                </c:ext>
              </c:extLst>
            </c:dLbl>
            <c:dLbl>
              <c:idx val="3"/>
              <c:layout>
                <c:manualLayout>
                  <c:x val="-8.2124273013592805E-2"/>
                  <c:y val="3.9433671609953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7884007720072"/>
                      <c:h val="0.16776499510380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5A1-4889-B79F-20692521C42A}"/>
                </c:ext>
              </c:extLst>
            </c:dLbl>
            <c:dLbl>
              <c:idx val="4"/>
              <c:layout>
                <c:manualLayout>
                  <c:x val="-2.4609668693142621E-2"/>
                  <c:y val="-3.9433283485174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68045152605781"/>
                      <c:h val="0.16776499510380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5A1-4889-B79F-20692521C42A}"/>
                </c:ext>
              </c:extLst>
            </c:dLbl>
            <c:dLbl>
              <c:idx val="5"/>
              <c:layout>
                <c:manualLayout>
                  <c:x val="4.6342563683394539E-2"/>
                  <c:y val="-2.774604460471621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A1-4889-B79F-20692521C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'Global fleet (in op + in build)'!$K$5:$K$10</c:f>
              <c:strCache>
                <c:ptCount val="6"/>
                <c:pt idx="0">
                  <c:v>Fleet 30-40</c:v>
                </c:pt>
                <c:pt idx="1">
                  <c:v>Fleet 40-50</c:v>
                </c:pt>
                <c:pt idx="2">
                  <c:v>Fleet 50-60</c:v>
                </c:pt>
                <c:pt idx="3">
                  <c:v>Fleet 60-80</c:v>
                </c:pt>
                <c:pt idx="4">
                  <c:v>Fleet 80-100</c:v>
                </c:pt>
                <c:pt idx="5">
                  <c:v>Fleet 100m+</c:v>
                </c:pt>
              </c:strCache>
            </c:strRef>
          </c:cat>
          <c:val>
            <c:numRef>
              <c:f>'Global fleet (in op + in build)'!$Q$5:$Q$10</c:f>
              <c:numCache>
                <c:formatCode>General</c:formatCode>
                <c:ptCount val="6"/>
                <c:pt idx="0">
                  <c:v>250</c:v>
                </c:pt>
                <c:pt idx="1">
                  <c:v>168</c:v>
                </c:pt>
                <c:pt idx="2">
                  <c:v>91</c:v>
                </c:pt>
                <c:pt idx="3">
                  <c:v>74</c:v>
                </c:pt>
                <c:pt idx="4">
                  <c:v>18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A1-4889-B79F-20692521C42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CH" b="1" dirty="0">
                <a:solidFill>
                  <a:schemeClr val="accent6"/>
                </a:solidFill>
              </a:rPr>
              <a:t>Yachts</a:t>
            </a:r>
            <a:r>
              <a:rPr lang="fr-CH" b="1" baseline="0" dirty="0">
                <a:solidFill>
                  <a:schemeClr val="accent6"/>
                </a:solidFill>
              </a:rPr>
              <a:t> in </a:t>
            </a:r>
            <a:r>
              <a:rPr lang="fr-CH" b="1" baseline="0" dirty="0" err="1">
                <a:solidFill>
                  <a:schemeClr val="accent6"/>
                </a:solidFill>
              </a:rPr>
              <a:t>build</a:t>
            </a:r>
            <a:r>
              <a:rPr lang="fr-CH" b="1" baseline="0" dirty="0">
                <a:solidFill>
                  <a:schemeClr val="accent6"/>
                </a:solidFill>
              </a:rPr>
              <a:t> vs </a:t>
            </a:r>
            <a:r>
              <a:rPr lang="fr-CH" b="1" baseline="0" dirty="0" err="1">
                <a:solidFill>
                  <a:schemeClr val="accent6"/>
                </a:solidFill>
              </a:rPr>
              <a:t>delivered</a:t>
            </a:r>
            <a:r>
              <a:rPr lang="fr-CH" b="1" baseline="0" dirty="0">
                <a:solidFill>
                  <a:schemeClr val="accent6"/>
                </a:solidFill>
              </a:rPr>
              <a:t> </a:t>
            </a:r>
            <a:r>
              <a:rPr lang="fr-CH" b="1" baseline="0" dirty="0" err="1">
                <a:solidFill>
                  <a:schemeClr val="accent6"/>
                </a:solidFill>
              </a:rPr>
              <a:t>annually</a:t>
            </a:r>
            <a:endParaRPr lang="en-US" b="1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3.0639493664506922E-2"/>
          <c:y val="3.071980051826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'Construction book'!$A$33</c:f>
              <c:strCache>
                <c:ptCount val="1"/>
                <c:pt idx="0">
                  <c:v>in build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'Construction book'!$B$32:$G$32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  <c:extLst/>
            </c:numRef>
          </c:cat>
          <c:val>
            <c:numRef>
              <c:f>'Construction book'!$B$33:$G$33</c:f>
              <c:numCache>
                <c:formatCode>General</c:formatCode>
                <c:ptCount val="5"/>
                <c:pt idx="0">
                  <c:v>458</c:v>
                </c:pt>
                <c:pt idx="1">
                  <c:v>454</c:v>
                </c:pt>
                <c:pt idx="2">
                  <c:v>558</c:v>
                </c:pt>
                <c:pt idx="3">
                  <c:v>632</c:v>
                </c:pt>
                <c:pt idx="4">
                  <c:v>658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45A-4768-BB70-50293092D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809424"/>
        <c:axId val="1242794064"/>
      </c:barChart>
      <c:lineChart>
        <c:grouping val="standard"/>
        <c:varyColors val="0"/>
        <c:ser>
          <c:idx val="1"/>
          <c:order val="1"/>
          <c:tx>
            <c:strRef>
              <c:f>'Construction book'!$A$34</c:f>
              <c:strCache>
                <c:ptCount val="1"/>
                <c:pt idx="0">
                  <c:v>deliveries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'Construction book'!$B$32:$G$32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  <c:extLst/>
            </c:numRef>
          </c:cat>
          <c:val>
            <c:numRef>
              <c:f>'Construction book'!$B$34:$G$34</c:f>
              <c:numCache>
                <c:formatCode>General</c:formatCode>
                <c:ptCount val="5"/>
                <c:pt idx="0">
                  <c:v>159</c:v>
                </c:pt>
                <c:pt idx="1">
                  <c:v>166</c:v>
                </c:pt>
                <c:pt idx="2">
                  <c:v>176</c:v>
                </c:pt>
                <c:pt idx="3">
                  <c:v>208</c:v>
                </c:pt>
                <c:pt idx="4">
                  <c:v>229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45A-4768-BB70-50293092D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2809424"/>
        <c:axId val="1242794064"/>
      </c:lineChart>
      <c:catAx>
        <c:axId val="124280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794064"/>
        <c:crosses val="autoZero"/>
        <c:auto val="1"/>
        <c:lblAlgn val="ctr"/>
        <c:lblOffset val="100"/>
        <c:noMultiLvlLbl val="0"/>
      </c:catAx>
      <c:valAx>
        <c:axId val="124279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80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New order sales of 30m+ yachts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 dirty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'sales vs units sold'!$B$26</c:f>
              <c:strCache>
                <c:ptCount val="1"/>
                <c:pt idx="0">
                  <c:v>M/Y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'sales vs units sold'!$A$27:$A$31</c:f>
              <c:numCache>
                <c:formatCode>@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xVal>
          <c:yVal>
            <c:numRef>
              <c:f>'sales vs units sold'!$B$27:$B$31</c:f>
              <c:numCache>
                <c:formatCode>General</c:formatCode>
                <c:ptCount val="5"/>
                <c:pt idx="0">
                  <c:v>157</c:v>
                </c:pt>
                <c:pt idx="1">
                  <c:v>296</c:v>
                </c:pt>
                <c:pt idx="2">
                  <c:v>229</c:v>
                </c:pt>
                <c:pt idx="3">
                  <c:v>189</c:v>
                </c:pt>
                <c:pt idx="4">
                  <c:v>164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C1-4F8E-89FA-CE4B1AC4B0CD}"/>
            </c:ext>
          </c:extLst>
        </c:ser>
        <c:ser>
          <c:idx val="1"/>
          <c:order val="1"/>
          <c:tx>
            <c:strRef>
              <c:f>'sales vs units sold'!$C$26</c:f>
              <c:strCache>
                <c:ptCount val="1"/>
                <c:pt idx="0">
                  <c:v>S/Y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'sales vs units sold'!$A$27:$A$31</c:f>
              <c:numCache>
                <c:formatCode>@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xVal>
          <c:yVal>
            <c:numRef>
              <c:f>'sales vs units sold'!$C$27:$C$31</c:f>
              <c:numCache>
                <c:formatCode>General</c:formatCode>
                <c:ptCount val="5"/>
                <c:pt idx="0">
                  <c:v>12</c:v>
                </c:pt>
                <c:pt idx="1">
                  <c:v>21</c:v>
                </c:pt>
                <c:pt idx="2">
                  <c:v>16</c:v>
                </c:pt>
                <c:pt idx="3">
                  <c:v>12</c:v>
                </c:pt>
                <c:pt idx="4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C1-4F8E-89FA-CE4B1AC4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035423"/>
        <c:axId val="1085038303"/>
      </c:scatterChart>
      <c:valAx>
        <c:axId val="1085035423"/>
        <c:scaling>
          <c:orientation val="minMax"/>
          <c:max val="2024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038303"/>
        <c:crosses val="autoZero"/>
        <c:crossBetween val="midCat"/>
        <c:majorUnit val="1"/>
      </c:valAx>
      <c:valAx>
        <c:axId val="1085038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0354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 12 - Shipyards report - support (total fleet).xlsx]Sheet4!PivotTable34</c:name>
    <c:fmtId val="12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Sum of Total Combined sales (bn€)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2C-40F3-82A5-04BD1FEE370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2C-40F3-82A5-04BD1FEE370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2C-40F3-82A5-04BD1FEE370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2C-40F3-82A5-04BD1FEE3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Sheet4!$A$4:$A$9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Sheet4!$B$4:$B$9</c:f>
              <c:numCache>
                <c:formatCode>_-[$€-2]\ * #\ ##0.00_-;\-[$€-2]\ * #\ ##0.00_-;_-[$€-2]\ * "-"??_-;_-@_-</c:formatCode>
                <c:ptCount val="5"/>
                <c:pt idx="0">
                  <c:v>4.84</c:v>
                </c:pt>
                <c:pt idx="1">
                  <c:v>8.68</c:v>
                </c:pt>
                <c:pt idx="2">
                  <c:v>6.08</c:v>
                </c:pt>
                <c:pt idx="3">
                  <c:v>6.38</c:v>
                </c:pt>
                <c:pt idx="4">
                  <c:v>6.2700000000000005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48-4DA6-80A1-81CEF62C1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6470351"/>
        <c:axId val="1986488591"/>
      </c:lineChart>
      <c:lineChart>
        <c:grouping val="standard"/>
        <c:varyColors val="0"/>
        <c:ser>
          <c:idx val="1"/>
          <c:order val="1"/>
          <c:tx>
            <c:strRef>
              <c:f>Sheet4!$C$3</c:f>
              <c:strCache>
                <c:ptCount val="1"/>
                <c:pt idx="0">
                  <c:v>Sum of Units sold</c:v>
                </c:pt>
              </c:strCache>
            </c:strRef>
          </c:tx>
          <c:spPr>
            <a:ln w="28575" cap="rnd">
              <a:solidFill>
                <a:srgbClr val="E6A01E"/>
              </a:solidFill>
              <a:round/>
            </a:ln>
            <a:effectLst/>
          </c:spPr>
          <c:marker>
            <c:symbol val="none"/>
          </c:marker>
          <c:cat>
            <c:strRef>
              <c:f>Sheet4!$A$4:$A$9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Sheet4!$C$4:$C$9</c:f>
              <c:numCache>
                <c:formatCode>General</c:formatCode>
                <c:ptCount val="5"/>
                <c:pt idx="0">
                  <c:v>526</c:v>
                </c:pt>
                <c:pt idx="1">
                  <c:v>872</c:v>
                </c:pt>
                <c:pt idx="2">
                  <c:v>679</c:v>
                </c:pt>
                <c:pt idx="3">
                  <c:v>525</c:v>
                </c:pt>
                <c:pt idx="4">
                  <c:v>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48-4DA6-80A1-81CEF62C1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6464111"/>
        <c:axId val="1986502031"/>
      </c:lineChart>
      <c:catAx>
        <c:axId val="198647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488591"/>
        <c:crossesAt val="0"/>
        <c:auto val="1"/>
        <c:lblAlgn val="ctr"/>
        <c:lblOffset val="100"/>
        <c:noMultiLvlLbl val="0"/>
      </c:catAx>
      <c:valAx>
        <c:axId val="198648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95000"/>
                </a:schemeClr>
              </a:solidFill>
              <a:round/>
            </a:ln>
            <a:effectLst/>
          </c:spPr>
        </c:majorGridlines>
        <c:numFmt formatCode="_-[$€-2]\ * #,##0_-;\-[$€-2]\ * #,##0_-;_-[$€-2]\ * &quot;-&quot;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470351"/>
        <c:crosses val="autoZero"/>
        <c:crossBetween val="between"/>
      </c:valAx>
      <c:valAx>
        <c:axId val="198650203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DC7D3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464111"/>
        <c:crosses val="max"/>
        <c:crossBetween val="between"/>
      </c:valAx>
      <c:catAx>
        <c:axId val="19864641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65020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Sheet5!$A$21:$A$25</cx:f>
        <cx:lvl ptCount="5">
          <cx:pt idx="0">Philanthropy</cx:pt>
          <cx:pt idx="1">Sports</cx:pt>
          <cx:pt idx="2">Technology</cx:pt>
          <cx:pt idx="3">Travel</cx:pt>
          <cx:pt idx="4">Music</cx:pt>
        </cx:lvl>
      </cx:strDim>
      <cx:numDim type="size">
        <cx:f>Sheet5!$B$21:$B$25</cx:f>
        <cx:lvl ptCount="5" formatCode="0,00%">
          <cx:pt idx="0">0.318</cx:pt>
          <cx:pt idx="1">0.35299999999999998</cx:pt>
          <cx:pt idx="2">0.34100000000000003</cx:pt>
          <cx:pt idx="3">0.16500000000000001</cx:pt>
          <cx:pt idx="4">0.16500000000000001</cx:pt>
        </cx:lvl>
      </cx:numDim>
    </cx:data>
  </cx:chartData>
  <cx:chart>
    <cx:title pos="t" align="ctr" overlay="0">
      <cx:tx>
        <cx:txData>
          <cx:v>&lt;50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&lt;50</a:t>
          </a:r>
        </a:p>
      </cx:txPr>
    </cx:title>
    <cx:plotArea>
      <cx:plotAreaRegion>
        <cx:series layoutId="treemap" uniqueId="{3CD56FCF-6065-4731-AABB-EF9165A60AEE}">
          <cx:dataPt idx="3">
            <cx:spPr>
              <a:solidFill>
                <a:srgbClr val="00A76C"/>
              </a:solidFill>
            </cx:spPr>
          </cx:dataPt>
          <cx:dataLabels pos="inEnd">
            <cx:visibility seriesName="0" categoryName="1" value="1"/>
            <cx:separator>, </cx:separator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/>
                  </a:pPr>
                  <a:r>
                    <a:rPr lang="en-US" sz="900" b="1" i="0" u="none" strike="noStrike" baseline="0">
                      <a:solidFill>
                        <a:srgbClr val="FFFFFF"/>
                      </a:solidFill>
                      <a:latin typeface="Arial"/>
                    </a:rPr>
                    <a:t>Technology, 34,10%</a:t>
                  </a:r>
                </a:p>
              </cx:txPr>
              <cx:visibility seriesName="0" categoryName="1" value="1"/>
              <cx:separator>,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/>
                  </a:pPr>
                  <a:r>
                    <a:rPr lang="en-US" sz="900" b="1" i="0" u="none" strike="noStrike" baseline="0">
                      <a:solidFill>
                        <a:srgbClr val="FFFFFF"/>
                      </a:solidFill>
                      <a:latin typeface="Arial"/>
                    </a:rPr>
                    <a:t>Travel, 16,50%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Sheet5!$A$35:$A$39</cx:f>
        <cx:lvl ptCount="5">
          <cx:pt idx="0">Philanthropy</cx:pt>
          <cx:pt idx="1">Sports</cx:pt>
          <cx:pt idx="2">Aviation</cx:pt>
          <cx:pt idx="3">Politics</cx:pt>
          <cx:pt idx="4">Art</cx:pt>
        </cx:lvl>
      </cx:strDim>
      <cx:numDim type="size">
        <cx:f>Sheet5!$B$35:$B$39</cx:f>
        <cx:lvl ptCount="5" formatCode="0,00%">
          <cx:pt idx="0">0.47099999999999997</cx:pt>
          <cx:pt idx="1">0.40999999999999998</cx:pt>
          <cx:pt idx="2">0.29099999999999998</cx:pt>
          <cx:pt idx="3">0.19600000000000001</cx:pt>
          <cx:pt idx="4">0.17000000000000001</cx:pt>
        </cx:lvl>
      </cx:numDim>
    </cx:data>
  </cx:chartData>
  <cx:chart>
    <cx:title pos="t" align="ctr" overlay="0">
      <cx:tx>
        <cx:txData>
          <cx:v>50-70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50-70</a:t>
          </a:r>
        </a:p>
      </cx:txPr>
    </cx:title>
    <cx:plotArea>
      <cx:plotAreaRegion>
        <cx:series layoutId="treemap" uniqueId="{B18844A9-CE97-4E42-82CA-C5D903248711}">
          <cx:dataPt idx="2">
            <cx:spPr>
              <a:solidFill>
                <a:srgbClr val="00A76C"/>
              </a:solidFill>
            </cx:spPr>
          </cx:dataPt>
          <cx:dataLabels pos="inEnd">
            <cx:visibility seriesName="0" categoryName="1" value="1"/>
            <cx:separator>, </cx:separator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/>
                  </a:pPr>
                  <a:r>
                    <a:rPr lang="en-US" sz="900" b="1" i="0" u="none" strike="noStrike" baseline="0">
                      <a:solidFill>
                        <a:srgbClr val="FFFFFF"/>
                      </a:solidFill>
                      <a:latin typeface="Arial"/>
                    </a:rPr>
                    <a:t>Aviation, 29,10%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Sheet5!$A$51:$A$55</cx:f>
        <cx:lvl ptCount="5">
          <cx:pt idx="0">Philanthropy</cx:pt>
          <cx:pt idx="1">Sports</cx:pt>
          <cx:pt idx="2">Aviation</cx:pt>
          <cx:pt idx="3">Politics</cx:pt>
          <cx:pt idx="4">Art</cx:pt>
        </cx:lvl>
      </cx:strDim>
      <cx:numDim type="size">
        <cx:f>Sheet5!$B$51:$B$55</cx:f>
        <cx:lvl ptCount="5" formatCode="0,00%">
          <cx:pt idx="0">0.58699999999999997</cx:pt>
          <cx:pt idx="1">0.42299999999999999</cx:pt>
          <cx:pt idx="2">0.34999999999999998</cx:pt>
          <cx:pt idx="3">0.23899999999999999</cx:pt>
          <cx:pt idx="4">0.247</cx:pt>
        </cx:lvl>
      </cx:numDim>
    </cx:data>
  </cx:chartData>
  <cx:chart>
    <cx:title pos="t" align="ctr" overlay="0">
      <cx:tx>
        <cx:txData>
          <cx:v>&gt;70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&gt;70</a:t>
          </a:r>
        </a:p>
      </cx:txPr>
    </cx:title>
    <cx:plotArea>
      <cx:plotAreaRegion>
        <cx:series layoutId="treemap" uniqueId="{2D0F3AA1-BA52-4688-9567-EF41C29B25A9}">
          <cx:dataPt idx="2">
            <cx:spPr>
              <a:solidFill>
                <a:srgbClr val="00A76C"/>
              </a:solidFill>
            </cx:spPr>
          </cx:dataPt>
          <cx:dataLabels pos="inEnd">
            <cx:visibility seriesName="0" categoryName="1" value="1"/>
            <cx:separator>, </cx:separator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/>
                  </a:pPr>
                  <a:r>
                    <a:rPr lang="en-US" sz="900" b="1" i="0" u="none" strike="noStrike" baseline="0">
                      <a:solidFill>
                        <a:srgbClr val="FFFFFF"/>
                      </a:solidFill>
                      <a:latin typeface="Arial"/>
                    </a:rPr>
                    <a:t>Aviation, 35,00%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0.58032</cdr:y>
    </cdr:from>
    <cdr:to>
      <cdr:x>0.81587</cdr:x>
      <cdr:y>0.70875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318A9C35-2409-FB32-8ED0-BE05273749F8}"/>
            </a:ext>
          </a:extLst>
        </cdr:cNvPr>
        <cdr:cNvSpPr txBox="1"/>
      </cdr:nvSpPr>
      <cdr:spPr>
        <a:xfrm xmlns:a="http://schemas.openxmlformats.org/drawingml/2006/main">
          <a:off x="2060892" y="1765339"/>
          <a:ext cx="1301947" cy="3906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H" sz="1200" b="1" dirty="0">
              <a:solidFill>
                <a:srgbClr val="FF0000"/>
              </a:solidFill>
            </a:rPr>
            <a:t>Back to Pre-covid </a:t>
          </a:r>
          <a:r>
            <a:rPr lang="fr-CH" sz="1200" b="1" dirty="0" err="1">
              <a:solidFill>
                <a:srgbClr val="FF0000"/>
              </a:solidFill>
            </a:rPr>
            <a:t>levels</a:t>
          </a:r>
          <a:endParaRPr lang="en-US" sz="12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0.30262</cdr:x>
      <cdr:y>0.65297</cdr:y>
    </cdr:from>
    <cdr:to>
      <cdr:x>0.37435</cdr:x>
      <cdr:y>0.76703</cdr:y>
    </cdr:to>
    <cdr:sp macro="" textlink="">
      <cdr:nvSpPr>
        <cdr:cNvPr id="6" name="Flowchart: Connector 5">
          <a:extLst xmlns:a="http://schemas.openxmlformats.org/drawingml/2006/main">
            <a:ext uri="{FF2B5EF4-FFF2-40B4-BE49-F238E27FC236}">
              <a16:creationId xmlns:a16="http://schemas.microsoft.com/office/drawing/2014/main" id="{49D14038-D23E-2754-0205-F3E595743A80}"/>
            </a:ext>
          </a:extLst>
        </cdr:cNvPr>
        <cdr:cNvSpPr/>
      </cdr:nvSpPr>
      <cdr:spPr>
        <a:xfrm xmlns:a="http://schemas.openxmlformats.org/drawingml/2006/main">
          <a:off x="1383571" y="1509848"/>
          <a:ext cx="327958" cy="263757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 w="31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90000" rIns="91440" bIns="9000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0.3842</cdr:x>
      <cdr:y>0.63288</cdr:y>
    </cdr:from>
    <cdr:to>
      <cdr:x>0.45593</cdr:x>
      <cdr:y>0.7457</cdr:y>
    </cdr:to>
    <cdr:sp macro="" textlink="">
      <cdr:nvSpPr>
        <cdr:cNvPr id="7" name="TextBox 19">
          <a:extLst xmlns:a="http://schemas.openxmlformats.org/drawingml/2006/main">
            <a:ext uri="{FF2B5EF4-FFF2-40B4-BE49-F238E27FC236}">
              <a16:creationId xmlns:a16="http://schemas.microsoft.com/office/drawing/2014/main" id="{79C62377-7604-3859-AFF8-D1EB90BFCABB}"/>
            </a:ext>
          </a:extLst>
        </cdr:cNvPr>
        <cdr:cNvSpPr txBox="1"/>
      </cdr:nvSpPr>
      <cdr:spPr>
        <a:xfrm xmlns:a="http://schemas.openxmlformats.org/drawingml/2006/main">
          <a:off x="1756544" y="1463398"/>
          <a:ext cx="327959" cy="2608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H" sz="1100" dirty="0">
              <a:solidFill>
                <a:srgbClr val="FF0000"/>
              </a:solidFill>
            </a:rPr>
            <a:t> 42,9</a:t>
          </a:r>
          <a:endParaRPr lang="en-US" sz="11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0.3536</cdr:x>
      <cdr:y>0.70608</cdr:y>
    </cdr:from>
    <cdr:to>
      <cdr:x>0.62916</cdr:x>
      <cdr:y>0.85045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FB9E40-E834-E355-EC67-362DFC46E278}"/>
            </a:ext>
          </a:extLst>
        </cdr:cNvPr>
        <cdr:cNvSpPr txBox="1"/>
      </cdr:nvSpPr>
      <cdr:spPr>
        <a:xfrm xmlns:a="http://schemas.openxmlformats.org/drawingml/2006/main" rot="631291">
          <a:off x="2113376" y="2088592"/>
          <a:ext cx="1646930" cy="4270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fr-CH" sz="1400" b="1" kern="1200" dirty="0">
              <a:solidFill>
                <a:schemeClr val="accent6"/>
              </a:solidFill>
            </a:rPr>
            <a:t>- 8 </a:t>
          </a:r>
          <a:r>
            <a:rPr lang="fr-CH" sz="1400" b="1" kern="1200" dirty="0" err="1">
              <a:solidFill>
                <a:schemeClr val="accent6"/>
              </a:solidFill>
            </a:rPr>
            <a:t>months</a:t>
          </a:r>
          <a:endParaRPr lang="en-US" sz="1400" b="1" kern="1200" dirty="0">
            <a:solidFill>
              <a:schemeClr val="accent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657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657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657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657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78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83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Population </a:t>
            </a:r>
            <a:r>
              <a:rPr lang="fr-CH" dirty="0" err="1"/>
              <a:t>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21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Yachts 40m+</a:t>
            </a:r>
          </a:p>
          <a:p>
            <a:r>
              <a:rPr lang="fr-CH" dirty="0" err="1"/>
              <a:t>Wealth</a:t>
            </a:r>
            <a:r>
              <a:rPr lang="fr-CH" dirty="0"/>
              <a:t> of </a:t>
            </a:r>
            <a:r>
              <a:rPr lang="fr-CH" dirty="0" err="1"/>
              <a:t>billionaires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14 trillions in 2024 (USD)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0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utilisation de l’actif change – </a:t>
            </a:r>
            <a:r>
              <a:rPr lang="fr-CH" dirty="0" err="1"/>
              <a:t>ownership</a:t>
            </a:r>
            <a:r>
              <a:rPr lang="fr-CH" dirty="0"/>
              <a:t> </a:t>
            </a:r>
            <a:r>
              <a:rPr lang="fr-CH" dirty="0" err="1"/>
              <a:t>was</a:t>
            </a:r>
            <a:r>
              <a:rPr lang="fr-CH" dirty="0"/>
              <a:t> important but changement vers </a:t>
            </a:r>
            <a:r>
              <a:rPr lang="fr-CH" dirty="0" err="1"/>
              <a:t>experience</a:t>
            </a:r>
            <a:r>
              <a:rPr lang="fr-CH" dirty="0"/>
              <a:t> (</a:t>
            </a:r>
            <a:r>
              <a:rPr lang="fr-CH" dirty="0" err="1"/>
              <a:t>fractional</a:t>
            </a:r>
            <a:r>
              <a:rPr lang="fr-CH" dirty="0"/>
              <a:t> </a:t>
            </a:r>
            <a:r>
              <a:rPr lang="fr-CH" dirty="0" err="1"/>
              <a:t>ownership</a:t>
            </a:r>
            <a:r>
              <a:rPr lang="fr-CH" dirty="0"/>
              <a:t>, </a:t>
            </a:r>
            <a:r>
              <a:rPr lang="fr-CH" dirty="0" err="1"/>
              <a:t>chartering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61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7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1D5ED-DB62-B3B8-FD58-D8F9427DA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57817-E05F-56B1-F18A-29241FFBC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CA186-9415-AB8A-F427-F66BDB81D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9F243-03BC-6FB6-2350-0AD1C9B0C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16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20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FBB9A-C405-1050-C3C3-5CE204158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560AF-0626-B420-2A3C-E51C1ED6A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27113" y="1133475"/>
            <a:ext cx="7546975" cy="56610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B2F65-7F37-95AA-F01D-848E2E37F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Market</a:t>
            </a:r>
            <a:r>
              <a:rPr lang="fr-CH" dirty="0"/>
              <a:t> </a:t>
            </a:r>
            <a:r>
              <a:rPr lang="fr-CH" dirty="0" err="1"/>
              <a:t>slowing</a:t>
            </a:r>
            <a:r>
              <a:rPr lang="fr-CH" dirty="0"/>
              <a:t> down on </a:t>
            </a:r>
            <a:r>
              <a:rPr lang="fr-CH" dirty="0" err="1"/>
              <a:t>both</a:t>
            </a:r>
            <a:r>
              <a:rPr lang="fr-CH" dirty="0"/>
              <a:t> </a:t>
            </a:r>
            <a:r>
              <a:rPr lang="fr-CH" dirty="0" err="1"/>
              <a:t>sides</a:t>
            </a:r>
            <a:r>
              <a:rPr lang="fr-CH" dirty="0"/>
              <a:t>. Transactions down but values not </a:t>
            </a:r>
            <a:r>
              <a:rPr lang="fr-CH" dirty="0" err="1"/>
              <a:t>going</a:t>
            </a:r>
            <a:r>
              <a:rPr lang="fr-CH" dirty="0"/>
              <a:t> down as </a:t>
            </a:r>
            <a:r>
              <a:rPr lang="fr-CH" dirty="0" err="1"/>
              <a:t>availability</a:t>
            </a:r>
            <a:r>
              <a:rPr lang="fr-CH" dirty="0"/>
              <a:t> of yachts </a:t>
            </a:r>
            <a:r>
              <a:rPr lang="fr-CH" dirty="0" err="1"/>
              <a:t>is</a:t>
            </a:r>
            <a:r>
              <a:rPr lang="fr-CH" dirty="0"/>
              <a:t> more </a:t>
            </a:r>
            <a:r>
              <a:rPr lang="fr-CH" dirty="0" err="1"/>
              <a:t>limited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0FE20-E619-341B-729A-479054C32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539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7113" y="1133475"/>
            <a:ext cx="7546975" cy="566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+39% K€/GT 2020-2024 </a:t>
            </a:r>
            <a:r>
              <a:rPr lang="fr-CH" dirty="0" err="1"/>
              <a:t>secondhand</a:t>
            </a:r>
            <a:r>
              <a:rPr lang="fr-CH" dirty="0"/>
              <a:t> vs + 26%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56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chart" Target="../charts/chart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" y="-63896"/>
            <a:ext cx="9140262" cy="556032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36512" y="5324365"/>
            <a:ext cx="918051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rgbClr val="0064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" y="0"/>
            <a:ext cx="9141693" cy="685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2743225" y="1806724"/>
            <a:ext cx="3636000" cy="31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24000" tIns="21600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4000" b="0" i="0" u="none" strike="noStrike" baseline="0" noProof="0" dirty="0">
                <a:solidFill>
                  <a:srgbClr val="FFFFFF"/>
                </a:solidFill>
                <a:latin typeface="+mj-lt"/>
              </a:rPr>
              <a:t>THANK YOU!</a:t>
            </a:r>
          </a:p>
          <a:p>
            <a:pPr algn="l"/>
            <a:r>
              <a:rPr lang="en-GB" sz="2400" b="0" i="0" u="none" strike="noStrike" baseline="0" noProof="0" dirty="0">
                <a:solidFill>
                  <a:srgbClr val="FFFFFF"/>
                </a:solidFill>
                <a:latin typeface="+mj-lt"/>
              </a:rPr>
              <a:t>BNP PARIBAS</a:t>
            </a:r>
          </a:p>
          <a:p>
            <a:pPr algn="l"/>
            <a:r>
              <a:rPr lang="en-GB" sz="2000" b="0" i="0" u="none" strike="noStrike" baseline="0" noProof="0" dirty="0">
                <a:solidFill>
                  <a:srgbClr val="FFFFFF"/>
                </a:solidFill>
                <a:latin typeface="+mj-lt"/>
              </a:rPr>
              <a:t>16, rue de </a:t>
            </a:r>
            <a:r>
              <a:rPr lang="en-GB" sz="2000" b="0" i="0" u="none" strike="noStrike" baseline="0" noProof="0" dirty="0" err="1">
                <a:solidFill>
                  <a:srgbClr val="FFFFFF"/>
                </a:solidFill>
                <a:latin typeface="+mj-lt"/>
              </a:rPr>
              <a:t>Hanovre</a:t>
            </a:r>
            <a:r>
              <a:rPr lang="en-GB" sz="2000" b="0" i="0" u="none" strike="noStrike" baseline="0" noProof="0" dirty="0">
                <a:solidFill>
                  <a:srgbClr val="FFFFFF"/>
                </a:solidFill>
                <a:latin typeface="+mj-lt"/>
              </a:rPr>
              <a:t> 75002 Paris</a:t>
            </a:r>
          </a:p>
          <a:p>
            <a:pPr algn="l"/>
            <a:r>
              <a:rPr lang="en-GB" sz="2000" b="0" i="0" u="none" strike="noStrike" baseline="0" noProof="0" dirty="0">
                <a:solidFill>
                  <a:srgbClr val="FFFFFF"/>
                </a:solidFill>
                <a:latin typeface="+mj-lt"/>
              </a:rPr>
              <a:t>Tel.: +33 (0)1 55 44 33 22</a:t>
            </a:r>
          </a:p>
          <a:p>
            <a:pPr algn="l"/>
            <a:r>
              <a:rPr lang="en-GB" sz="2000" b="0" i="0" u="none" strike="noStrike" baseline="0" noProof="0" dirty="0">
                <a:solidFill>
                  <a:srgbClr val="FFFFFF"/>
                </a:solidFill>
                <a:latin typeface="+mj-lt"/>
              </a:rPr>
              <a:t>Fax: +33 (0)1 11 22 33 44</a:t>
            </a:r>
          </a:p>
          <a:p>
            <a:pPr algn="l"/>
            <a:r>
              <a:rPr lang="en-GB" sz="3200" b="0" i="0" u="none" strike="noStrike" baseline="0" noProof="0" dirty="0">
                <a:solidFill>
                  <a:srgbClr val="FFFFFF"/>
                </a:solidFill>
                <a:latin typeface="+mj-lt"/>
              </a:rPr>
              <a:t>bnpparibas.com</a:t>
            </a:r>
            <a:endParaRPr lang="en-GB" sz="3200" b="0" noProof="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5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Colours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1908176" y="3761210"/>
            <a:ext cx="727075" cy="723906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1908176" y="1552968"/>
            <a:ext cx="727075" cy="723904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3854451" y="1552968"/>
            <a:ext cx="727075" cy="723904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3854451" y="2657089"/>
            <a:ext cx="727075" cy="723904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3854451" y="3761210"/>
            <a:ext cx="727075" cy="723906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3854451" y="4865334"/>
            <a:ext cx="727075" cy="723906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5726114" y="1552968"/>
            <a:ext cx="727075" cy="723904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5726114" y="2657089"/>
            <a:ext cx="727075" cy="723904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5726114" y="3761210"/>
            <a:ext cx="727075" cy="723906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20" name="Text Box 12"/>
          <p:cNvSpPr txBox="1">
            <a:spLocks noChangeArrowheads="1"/>
          </p:cNvSpPr>
          <p:nvPr userDrawn="1"/>
        </p:nvSpPr>
        <p:spPr bwMode="auto">
          <a:xfrm>
            <a:off x="1908176" y="4865334"/>
            <a:ext cx="727075" cy="723906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21" name="Text Box 13"/>
          <p:cNvSpPr txBox="1">
            <a:spLocks noChangeArrowheads="1"/>
          </p:cNvSpPr>
          <p:nvPr userDrawn="1"/>
        </p:nvSpPr>
        <p:spPr bwMode="auto">
          <a:xfrm>
            <a:off x="1908176" y="2657089"/>
            <a:ext cx="727075" cy="723904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195</a:t>
            </a: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5726114" y="4865334"/>
            <a:ext cx="727075" cy="723906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7435851" y="4865334"/>
            <a:ext cx="727075" cy="723906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074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6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Graphs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60352160"/>
              </p:ext>
            </p:extLst>
          </p:nvPr>
        </p:nvGraphicFramePr>
        <p:xfrm>
          <a:off x="5014001" y="1579855"/>
          <a:ext cx="3411537" cy="20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81917742"/>
              </p:ext>
            </p:extLst>
          </p:nvPr>
        </p:nvGraphicFramePr>
        <p:xfrm>
          <a:off x="1763688" y="3982304"/>
          <a:ext cx="221523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696374"/>
              </p:ext>
            </p:extLst>
          </p:nvPr>
        </p:nvGraphicFramePr>
        <p:xfrm>
          <a:off x="1331640" y="1563691"/>
          <a:ext cx="3214688" cy="188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3"/>
          <p:cNvSpPr txBox="1">
            <a:spLocks noChangeArrowheads="1"/>
          </p:cNvSpPr>
          <p:nvPr userDrawn="1"/>
        </p:nvSpPr>
        <p:spPr bwMode="auto">
          <a:xfrm>
            <a:off x="839788" y="1221194"/>
            <a:ext cx="34972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1</a:t>
            </a:r>
          </a:p>
        </p:txBody>
      </p:sp>
      <p:sp>
        <p:nvSpPr>
          <p:cNvPr id="28" name="Text Box 5"/>
          <p:cNvSpPr txBox="1">
            <a:spLocks noChangeArrowheads="1"/>
          </p:cNvSpPr>
          <p:nvPr userDrawn="1"/>
        </p:nvSpPr>
        <p:spPr bwMode="auto">
          <a:xfrm>
            <a:off x="5014913" y="121357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2</a:t>
            </a:r>
          </a:p>
        </p:txBody>
      </p:sp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839788" y="377008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3</a:t>
            </a:r>
          </a:p>
        </p:txBody>
      </p:sp>
      <p:sp>
        <p:nvSpPr>
          <p:cNvPr id="30" name="Text Box 7"/>
          <p:cNvSpPr txBox="1">
            <a:spLocks noChangeArrowheads="1"/>
          </p:cNvSpPr>
          <p:nvPr userDrawn="1"/>
        </p:nvSpPr>
        <p:spPr bwMode="auto">
          <a:xfrm>
            <a:off x="839788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 userDrawn="1"/>
        </p:nvSpPr>
        <p:spPr bwMode="auto">
          <a:xfrm>
            <a:off x="5014001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 userDrawn="1"/>
        </p:nvSpPr>
        <p:spPr bwMode="auto">
          <a:xfrm>
            <a:off x="839788" y="4130608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5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Tab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4065378" y="2368376"/>
            <a:ext cx="1368000" cy="2796540"/>
          </a:xfrm>
          <a:prstGeom prst="rect">
            <a:avLst/>
          </a:prstGeom>
          <a:solidFill>
            <a:srgbClr val="D2DCAA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4067176" y="1566371"/>
            <a:ext cx="1368425" cy="7277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5543551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7019926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323528" y="237409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323528" y="309989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323528" y="382570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323528" y="455150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22105187"/>
              </p:ext>
            </p:extLst>
          </p:nvPr>
        </p:nvGraphicFramePr>
        <p:xfrm>
          <a:off x="363132" y="1412776"/>
          <a:ext cx="8241316" cy="391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2" imgW="8737600" imgH="3416300" progId="Excel.Sheet.8">
                  <p:embed/>
                </p:oleObj>
              </mc:Choice>
              <mc:Fallback>
                <p:oleObj name="Feuille de calcul" r:id="rId2" imgW="8737600" imgH="3416300" progId="Excel.Sheet.8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32" y="1412776"/>
                        <a:ext cx="8241316" cy="391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1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2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633472"/>
            <a:ext cx="390906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196" y="2633472"/>
            <a:ext cx="390906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1137313"/>
            <a:ext cx="8460000" cy="4739960"/>
          </a:xfrm>
        </p:spPr>
        <p:txBody>
          <a:bodyPr/>
          <a:lstStyle>
            <a:lvl1pPr>
              <a:defRPr/>
            </a:lvl1pPr>
            <a:lvl2pPr marL="269081" indent="-134541">
              <a:defRPr/>
            </a:lvl2pPr>
            <a:lvl3pPr marL="403622" indent="-136922">
              <a:defRPr/>
            </a:lvl3pPr>
            <a:lvl4pPr marL="539354" indent="-129779">
              <a:defRPr/>
            </a:lvl4pPr>
            <a:lvl5pPr marL="2381" indent="3572">
              <a:defRPr/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885952" y="6340526"/>
            <a:ext cx="2250444" cy="29006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050" dirty="0">
                <a:solidFill>
                  <a:srgbClr val="FF0000"/>
                </a:solidFill>
              </a:rPr>
              <a:t>INTERNAL</a:t>
            </a:r>
            <a:r>
              <a:rPr lang="fr-CH" sz="1050" baseline="0" dirty="0">
                <a:solidFill>
                  <a:srgbClr val="FF0000"/>
                </a:solidFill>
              </a:rPr>
              <a:t> &amp; CONFIDENTIAL</a:t>
            </a:r>
            <a:endParaRPr lang="en-GB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5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1137313"/>
            <a:ext cx="8460000" cy="4739960"/>
          </a:xfrm>
        </p:spPr>
        <p:txBody>
          <a:bodyPr/>
          <a:lstStyle>
            <a:lvl1pPr>
              <a:defRPr/>
            </a:lvl1pPr>
            <a:lvl2pPr marL="269081" indent="-134541">
              <a:defRPr/>
            </a:lvl2pPr>
            <a:lvl3pPr marL="403622" indent="-136922">
              <a:defRPr/>
            </a:lvl3pPr>
            <a:lvl4pPr marL="539354" indent="-129779">
              <a:defRPr/>
            </a:lvl4pPr>
            <a:lvl5pPr marL="2381" indent="3572">
              <a:defRPr/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885952" y="6340526"/>
            <a:ext cx="2250444" cy="29006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050" dirty="0">
                <a:solidFill>
                  <a:srgbClr val="FF0000"/>
                </a:solidFill>
              </a:rPr>
              <a:t>INTERNAL</a:t>
            </a:r>
            <a:r>
              <a:rPr lang="fr-CH" sz="1050" baseline="0" dirty="0">
                <a:solidFill>
                  <a:srgbClr val="FF0000"/>
                </a:solidFill>
              </a:rPr>
              <a:t> &amp; CONFIDENTIAL</a:t>
            </a:r>
            <a:endParaRPr lang="en-GB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4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24365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061244" y="2161430"/>
            <a:ext cx="6183163" cy="285174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Part Title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32223" y="1681758"/>
            <a:ext cx="504000" cy="504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0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734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5576" y="1658894"/>
            <a:ext cx="8064424" cy="4002354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Part title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contents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156176" y="6369597"/>
            <a:ext cx="1705076" cy="2160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800" dirty="0">
                <a:solidFill>
                  <a:srgbClr val="FF0000"/>
                </a:solidFill>
              </a:rPr>
              <a:t>CONFIDENTIAL &amp; INTERNAL</a:t>
            </a:r>
            <a:endParaRPr lang="en-GB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Slide title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156176" y="6369597"/>
            <a:ext cx="1705076" cy="2160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800" dirty="0">
                <a:solidFill>
                  <a:srgbClr val="FF0000"/>
                </a:solidFill>
              </a:rPr>
              <a:t>CONFIDENTIAL &amp; INTERNAL</a:t>
            </a:r>
            <a:endParaRPr lang="en-GB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4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156176" y="6369597"/>
            <a:ext cx="1705076" cy="2160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800" dirty="0">
                <a:solidFill>
                  <a:srgbClr val="FF0000"/>
                </a:solidFill>
              </a:rPr>
              <a:t>CONFIDENTIAL &amp; INTERNAL</a:t>
            </a:r>
            <a:endParaRPr lang="en-GB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56176" y="6369597"/>
            <a:ext cx="1705076" cy="2160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800" dirty="0">
                <a:solidFill>
                  <a:srgbClr val="FF0000"/>
                </a:solidFill>
              </a:rPr>
              <a:t>CONFIDENTIAL &amp; INTERNAL</a:t>
            </a:r>
            <a:endParaRPr lang="en-GB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116192"/>
            <a:ext cx="846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578" y="1653183"/>
            <a:ext cx="8460000" cy="42240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2051" name="Picture 3" descr="C:\Users\ChristineB\Seenk-D\BNPP\2015-02\PPT_43-0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5" y="6286500"/>
            <a:ext cx="18446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3918" y="6415101"/>
            <a:ext cx="1788613" cy="1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02564" y="6395560"/>
            <a:ext cx="201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0344" y="6395560"/>
            <a:ext cx="708555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63955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42578" y="610244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IPCMContentMarking" descr="{&quot;HashCode&quot;:1319653229,&quot;Placement&quot;:&quot;Footer&quot;,&quot;Top&quot;:519.343,&quot;Left&quot;:604.5204,&quot;SlideWidth&quot;:720,&quot;SlideHeight&quot;:540}"/>
          <p:cNvSpPr txBox="1"/>
          <p:nvPr userDrawn="1"/>
        </p:nvSpPr>
        <p:spPr>
          <a:xfrm>
            <a:off x="7677409" y="6595656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CH" sz="1000" dirty="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77" r:id="rId3"/>
    <p:sldLayoutId id="2147483663" r:id="rId4"/>
    <p:sldLayoutId id="2147483679" r:id="rId5"/>
    <p:sldLayoutId id="2147483675" r:id="rId6"/>
    <p:sldLayoutId id="2147483666" r:id="rId7"/>
    <p:sldLayoutId id="2147483680" r:id="rId8"/>
    <p:sldLayoutId id="2147483681" r:id="rId9"/>
    <p:sldLayoutId id="2147483678" r:id="rId10"/>
    <p:sldLayoutId id="2147483682" r:id="rId11"/>
    <p:sldLayoutId id="2147483683" r:id="rId12"/>
    <p:sldLayoutId id="2147483684" r:id="rId13"/>
    <p:sldLayoutId id="2147483686" r:id="rId14"/>
    <p:sldLayoutId id="2147483687" r:id="rId15"/>
    <p:sldLayoutId id="2147483689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chart" Target="../charts/chart4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0.png"/><Relationship Id="rId5" Type="http://schemas.microsoft.com/office/2014/relationships/chartEx" Target="../charts/chartEx2.xml"/><Relationship Id="rId4" Type="http://schemas.openxmlformats.org/officeDocument/2006/relationships/image" Target="../media/image120.png"/><Relationship Id="rId9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sailboat on the water&#10;&#10;Description automatically generated">
            <a:extLst>
              <a:ext uri="{FF2B5EF4-FFF2-40B4-BE49-F238E27FC236}">
                <a16:creationId xmlns:a16="http://schemas.microsoft.com/office/drawing/2014/main" id="{04C425B4-FC85-9991-A62E-B3600A744A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b="3391"/>
          <a:stretch>
            <a:fillRect/>
          </a:stretch>
        </p:blipFill>
        <p:spPr>
          <a:xfrm>
            <a:off x="1" y="1936886"/>
            <a:ext cx="4572000" cy="2474345"/>
          </a:xfr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21398"/>
            <a:ext cx="4181797" cy="864000"/>
          </a:xfrm>
        </p:spPr>
        <p:txBody>
          <a:bodyPr/>
          <a:lstStyle/>
          <a:p>
            <a:r>
              <a:rPr lang="en-GB" dirty="0">
                <a:solidFill>
                  <a:srgbClr val="00643C"/>
                </a:solidFill>
                <a:latin typeface="BNPP Sans" panose="02000000000000000000" pitchFamily="50" charset="0"/>
              </a:rPr>
              <a:t>Worldwide Yacht Market Overview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GB" sz="1200" b="1" dirty="0"/>
              <a:t>Maxime Georges – BNP Paribas - Jet &amp; YACHT FINANCE</a:t>
            </a:r>
            <a:endParaRPr lang="en-GB" sz="1800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D9FDB6-A338-5426-5574-CCA1B4DF4BC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31057" y="5413187"/>
            <a:ext cx="3168000" cy="216000"/>
          </a:xfrm>
        </p:spPr>
        <p:txBody>
          <a:bodyPr/>
          <a:lstStyle/>
          <a:p>
            <a:r>
              <a:rPr lang="fr-CH" dirty="0"/>
              <a:t>Nice, 18.06.2025</a:t>
            </a:r>
            <a:endParaRPr lang="en-US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2542979" y="5714206"/>
            <a:ext cx="3168000" cy="216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200"/>
              </a:spcBef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/>
              <a:t>Geneva, 22</a:t>
            </a:r>
            <a:r>
              <a:rPr lang="en-GB" sz="1000" b="1" baseline="30000" dirty="0"/>
              <a:t>nd</a:t>
            </a:r>
            <a:r>
              <a:rPr lang="en-GB" sz="1000" b="1" dirty="0"/>
              <a:t> November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CD74B9-A7D2-B2F9-35AA-0D6AB12AA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259" r="8131" b="31085"/>
          <a:stretch/>
        </p:blipFill>
        <p:spPr bwMode="auto">
          <a:xfrm>
            <a:off x="4571998" y="1936885"/>
            <a:ext cx="4572001" cy="24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4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2703658" y="1868691"/>
            <a:ext cx="1296143" cy="950937"/>
          </a:xfrm>
          <a:prstGeom prst="rightArrow">
            <a:avLst>
              <a:gd name="adj1" fmla="val 50000"/>
              <a:gd name="adj2" fmla="val 41733"/>
            </a:avLst>
          </a:prstGeom>
          <a:solidFill>
            <a:schemeClr val="tx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Yacht Market Transactions: </a:t>
            </a:r>
            <a:r>
              <a:rPr lang="en-US" sz="2400" dirty="0">
                <a:solidFill>
                  <a:schemeClr val="bg2"/>
                </a:solidFill>
              </a:rPr>
              <a:t>Values up overall but volatile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9AF-F5ED-455B-A512-B03AB360231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844290" y="6097173"/>
            <a:ext cx="1050955" cy="18353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600" i="1" dirty="0">
                <a:solidFill>
                  <a:schemeClr val="bg1"/>
                </a:solidFill>
              </a:rPr>
              <a:t>Source: SYT IQ 01/2025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936" y="1127650"/>
            <a:ext cx="2567892" cy="2910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bg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Average transaction price (new &amp; secondhand) ~+50% in 5 years to ~€18m in 2024.</a:t>
            </a:r>
          </a:p>
          <a:p>
            <a:pPr algn="just">
              <a:buClr>
                <a:schemeClr val="accent1"/>
              </a:buClr>
            </a:pPr>
            <a:endParaRPr lang="en-US" sz="1050" dirty="0">
              <a:solidFill>
                <a:schemeClr val="bg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Average price per gross tonnage (new &amp; secondhand) also increased steadily from €28k/GT in 2020 to €38k/GT in 2024 (+36%)</a:t>
            </a:r>
          </a:p>
          <a:p>
            <a:pPr algn="just">
              <a:buClr>
                <a:schemeClr val="accent1"/>
              </a:buClr>
            </a:pPr>
            <a:endParaRPr lang="en-US" sz="1050" dirty="0">
              <a:solidFill>
                <a:schemeClr val="bg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average asking prices per GT evolution over 2020-2024 was higher on secondhand market (+39%) than new (+26%)</a:t>
            </a: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bg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accent6"/>
                </a:solidFill>
              </a:rPr>
              <a:t>Inflation, supply chain constraints from smaller # of shipyard and lower availability of secondhand market the main culprits?</a:t>
            </a:r>
          </a:p>
          <a:p>
            <a:pPr algn="just">
              <a:buClr>
                <a:schemeClr val="accent1"/>
              </a:buClr>
            </a:pP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6936" y="970805"/>
            <a:ext cx="2566752" cy="156845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788" b="1" dirty="0">
                <a:solidFill>
                  <a:schemeClr val="accent1"/>
                </a:solidFill>
                <a:latin typeface="+mj-lt"/>
              </a:rPr>
              <a:t>…SETTING UP THE MARKET IN FAVOR OF SELLERS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3A2CA-114C-92BC-1084-A9E6D0D2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1" y="4801096"/>
            <a:ext cx="497768" cy="49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68D68B-64FE-9EC6-1886-903494A52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050610"/>
              </p:ext>
            </p:extLst>
          </p:nvPr>
        </p:nvGraphicFramePr>
        <p:xfrm>
          <a:off x="3063688" y="899159"/>
          <a:ext cx="5748601" cy="390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07B58E-BF0E-C947-EFC2-1B40AB7FF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277108"/>
              </p:ext>
            </p:extLst>
          </p:nvPr>
        </p:nvGraphicFramePr>
        <p:xfrm>
          <a:off x="1479284" y="4038373"/>
          <a:ext cx="4442938" cy="203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517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Liquidity analysis: </a:t>
            </a:r>
            <a:r>
              <a:rPr lang="en-US" sz="2400" dirty="0">
                <a:solidFill>
                  <a:schemeClr val="bg2"/>
                </a:solidFill>
              </a:rPr>
              <a:t>Not quite fast but quicker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11" name="Rectangle 10"/>
          <p:cNvSpPr/>
          <p:nvPr/>
        </p:nvSpPr>
        <p:spPr>
          <a:xfrm>
            <a:off x="342578" y="937324"/>
            <a:ext cx="2285206" cy="186654"/>
          </a:xfrm>
          <a:prstGeom prst="rect">
            <a:avLst/>
          </a:prstGeom>
          <a:solidFill>
            <a:srgbClr val="0064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1050" b="1" dirty="0">
                <a:solidFill>
                  <a:schemeClr val="tx1"/>
                </a:solidFill>
                <a:latin typeface="+mj-lt"/>
              </a:rPr>
              <a:t>SMALLER YACHTS QUICKER TO SELL</a:t>
            </a:r>
            <a:endParaRPr lang="en-US" sz="105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42578" y="1123978"/>
            <a:ext cx="228520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63492" y="6093296"/>
            <a:ext cx="2880320" cy="20764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buClr>
                <a:schemeClr val="accent1"/>
              </a:buClr>
            </a:pPr>
            <a:r>
              <a:rPr lang="en-US" sz="800" i="1" dirty="0">
                <a:solidFill>
                  <a:schemeClr val="bg1"/>
                </a:solidFill>
              </a:rPr>
              <a:t>Source: Superyacht Times IQ – February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4D029B-735D-CE28-ECC6-8F2684D346E2}"/>
              </a:ext>
            </a:extLst>
          </p:cNvPr>
          <p:cNvSpPr/>
          <p:nvPr/>
        </p:nvSpPr>
        <p:spPr>
          <a:xfrm>
            <a:off x="358604" y="4346395"/>
            <a:ext cx="8420310" cy="16995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33231" rIns="33231" bIns="33231" rtlCol="0" anchor="ctr"/>
          <a:lstStyle/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>
                <a:solidFill>
                  <a:schemeClr val="accent6"/>
                </a:solidFill>
              </a:rPr>
              <a:t>20 </a:t>
            </a:r>
            <a:r>
              <a:rPr lang="fr-CH" sz="1000" dirty="0" err="1">
                <a:solidFill>
                  <a:schemeClr val="accent6"/>
                </a:solidFill>
              </a:rPr>
              <a:t>months</a:t>
            </a:r>
            <a:r>
              <a:rPr lang="fr-CH" sz="1000" dirty="0">
                <a:solidFill>
                  <a:schemeClr val="accent6"/>
                </a:solidFill>
              </a:rPr>
              <a:t> </a:t>
            </a:r>
            <a:r>
              <a:rPr lang="fr-CH" sz="1000" dirty="0" err="1">
                <a:solidFill>
                  <a:schemeClr val="accent6"/>
                </a:solidFill>
              </a:rPr>
              <a:t>average</a:t>
            </a:r>
            <a:r>
              <a:rPr lang="fr-CH" sz="1000" dirty="0">
                <a:solidFill>
                  <a:schemeClr val="accent6"/>
                </a:solidFill>
              </a:rPr>
              <a:t> Time on </a:t>
            </a:r>
            <a:r>
              <a:rPr lang="fr-CH" sz="1000" dirty="0" err="1">
                <a:solidFill>
                  <a:schemeClr val="accent6"/>
                </a:solidFill>
              </a:rPr>
              <a:t>Market</a:t>
            </a:r>
            <a:r>
              <a:rPr lang="fr-CH" sz="1000" dirty="0">
                <a:solidFill>
                  <a:schemeClr val="accent6"/>
                </a:solidFill>
              </a:rPr>
              <a:t> </a:t>
            </a:r>
            <a:r>
              <a:rPr lang="fr-CH" sz="1000" dirty="0">
                <a:solidFill>
                  <a:schemeClr val="bg1"/>
                </a:solidFill>
              </a:rPr>
              <a:t>for new and </a:t>
            </a:r>
            <a:r>
              <a:rPr lang="fr-CH" sz="1000" dirty="0" err="1">
                <a:solidFill>
                  <a:schemeClr val="bg1"/>
                </a:solidFill>
              </a:rPr>
              <a:t>secondhand</a:t>
            </a:r>
            <a:r>
              <a:rPr lang="fr-CH" sz="1000" dirty="0">
                <a:solidFill>
                  <a:schemeClr val="bg1"/>
                </a:solidFill>
              </a:rPr>
              <a:t> yachts </a:t>
            </a:r>
            <a:r>
              <a:rPr lang="fr-CH" sz="1000" dirty="0" err="1">
                <a:solidFill>
                  <a:schemeClr val="bg1"/>
                </a:solidFill>
              </a:rPr>
              <a:t>sold</a:t>
            </a:r>
            <a:r>
              <a:rPr lang="fr-CH" sz="1000" dirty="0">
                <a:solidFill>
                  <a:schemeClr val="bg1"/>
                </a:solidFill>
              </a:rPr>
              <a:t> over the </a:t>
            </a:r>
            <a:r>
              <a:rPr lang="fr-CH" sz="1000" dirty="0" err="1">
                <a:solidFill>
                  <a:schemeClr val="bg1"/>
                </a:solidFill>
              </a:rPr>
              <a:t>past</a:t>
            </a:r>
            <a:r>
              <a:rPr lang="fr-CH" sz="1000" dirty="0">
                <a:solidFill>
                  <a:schemeClr val="bg1"/>
                </a:solidFill>
              </a:rPr>
              <a:t> 5 </a:t>
            </a:r>
            <a:r>
              <a:rPr lang="fr-CH" sz="1000" dirty="0" err="1">
                <a:solidFill>
                  <a:schemeClr val="bg1"/>
                </a:solidFill>
              </a:rPr>
              <a:t>year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appears</a:t>
            </a:r>
            <a:r>
              <a:rPr lang="fr-CH" sz="1000" dirty="0">
                <a:solidFill>
                  <a:schemeClr val="bg1"/>
                </a:solidFill>
              </a:rPr>
              <a:t> high but </a:t>
            </a:r>
            <a:r>
              <a:rPr lang="fr-CH" sz="1000" dirty="0" err="1">
                <a:solidFill>
                  <a:schemeClr val="bg1"/>
                </a:solidFill>
              </a:rPr>
              <a:t>doesn’t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consider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owners</a:t>
            </a:r>
            <a:r>
              <a:rPr lang="fr-CH" sz="1000" dirty="0">
                <a:solidFill>
                  <a:schemeClr val="bg1"/>
                </a:solidFill>
              </a:rPr>
              <a:t>’ trend to put yachts on </a:t>
            </a:r>
            <a:r>
              <a:rPr lang="fr-CH" sz="1000" dirty="0" err="1">
                <a:solidFill>
                  <a:schemeClr val="bg1"/>
                </a:solidFill>
              </a:rPr>
              <a:t>market</a:t>
            </a:r>
            <a:r>
              <a:rPr lang="fr-CH" sz="1000" dirty="0">
                <a:solidFill>
                  <a:schemeClr val="bg1"/>
                </a:solidFill>
              </a:rPr>
              <a:t> for a long time at </a:t>
            </a:r>
            <a:r>
              <a:rPr lang="fr-CH" sz="1000" dirty="0" err="1">
                <a:solidFill>
                  <a:schemeClr val="bg1"/>
                </a:solidFill>
              </a:rPr>
              <a:t>unrealistic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prices</a:t>
            </a:r>
            <a:r>
              <a:rPr lang="fr-CH" sz="1000" dirty="0">
                <a:solidFill>
                  <a:schemeClr val="bg1"/>
                </a:solidFill>
              </a:rPr>
              <a:t> – </a:t>
            </a:r>
            <a:r>
              <a:rPr lang="fr-CH" sz="1000" b="1" dirty="0">
                <a:solidFill>
                  <a:schemeClr val="bg1"/>
                </a:solidFill>
              </a:rPr>
              <a:t>i.e. </a:t>
            </a:r>
            <a:r>
              <a:rPr lang="fr-CH" sz="1000" b="1" dirty="0" err="1">
                <a:solidFill>
                  <a:schemeClr val="bg1"/>
                </a:solidFill>
              </a:rPr>
              <a:t>currently</a:t>
            </a:r>
            <a:r>
              <a:rPr lang="fr-CH" sz="1000" b="1" dirty="0">
                <a:solidFill>
                  <a:schemeClr val="bg1"/>
                </a:solidFill>
              </a:rPr>
              <a:t> 18% of global </a:t>
            </a:r>
            <a:r>
              <a:rPr lang="fr-CH" sz="1000" b="1" dirty="0" err="1">
                <a:solidFill>
                  <a:schemeClr val="bg1"/>
                </a:solidFill>
              </a:rPr>
              <a:t>fleet</a:t>
            </a:r>
            <a:r>
              <a:rPr lang="fr-CH" sz="1000" b="1" dirty="0">
                <a:solidFill>
                  <a:schemeClr val="bg1"/>
                </a:solidFill>
              </a:rPr>
              <a:t> &gt;30m </a:t>
            </a:r>
            <a:r>
              <a:rPr lang="fr-CH" sz="1000" b="1" dirty="0" err="1">
                <a:solidFill>
                  <a:schemeClr val="bg1"/>
                </a:solidFill>
              </a:rPr>
              <a:t>is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technically</a:t>
            </a:r>
            <a:r>
              <a:rPr lang="fr-CH" sz="1000" b="1" dirty="0">
                <a:solidFill>
                  <a:schemeClr val="bg1"/>
                </a:solidFill>
              </a:rPr>
              <a:t> for sale…</a:t>
            </a: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>
                <a:solidFill>
                  <a:schemeClr val="bg1"/>
                </a:solidFill>
              </a:rPr>
              <a:t>…and </a:t>
            </a:r>
            <a:r>
              <a:rPr lang="fr-CH" sz="1000" dirty="0" err="1">
                <a:solidFill>
                  <a:schemeClr val="bg1"/>
                </a:solidFill>
              </a:rPr>
              <a:t>excludes</a:t>
            </a:r>
            <a:r>
              <a:rPr lang="fr-CH" sz="1000" dirty="0">
                <a:solidFill>
                  <a:schemeClr val="bg1"/>
                </a:solidFill>
              </a:rPr>
              <a:t> new yachts </a:t>
            </a:r>
            <a:r>
              <a:rPr lang="fr-CH" sz="1000" dirty="0" err="1">
                <a:solidFill>
                  <a:schemeClr val="bg1"/>
                </a:solidFill>
              </a:rPr>
              <a:t>sold</a:t>
            </a:r>
            <a:r>
              <a:rPr lang="fr-CH" sz="1000" dirty="0">
                <a:solidFill>
                  <a:schemeClr val="bg1"/>
                </a:solidFill>
              </a:rPr>
              <a:t> off </a:t>
            </a:r>
            <a:r>
              <a:rPr lang="fr-CH" sz="1000" dirty="0" err="1">
                <a:solidFill>
                  <a:schemeClr val="bg1"/>
                </a:solidFill>
              </a:rPr>
              <a:t>market</a:t>
            </a:r>
            <a:endParaRPr lang="fr-CH" sz="1000" dirty="0">
              <a:solidFill>
                <a:schemeClr val="bg1"/>
              </a:solidFill>
            </a:endParaRP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 err="1">
                <a:solidFill>
                  <a:schemeClr val="bg1"/>
                </a:solidFill>
              </a:rPr>
              <a:t>Average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>
                <a:solidFill>
                  <a:schemeClr val="accent6"/>
                </a:solidFill>
              </a:rPr>
              <a:t>TOM has </a:t>
            </a:r>
            <a:r>
              <a:rPr lang="fr-CH" sz="1000" dirty="0" err="1">
                <a:solidFill>
                  <a:schemeClr val="accent6"/>
                </a:solidFill>
              </a:rPr>
              <a:t>decreased</a:t>
            </a:r>
            <a:r>
              <a:rPr lang="fr-CH" sz="1000" dirty="0">
                <a:solidFill>
                  <a:schemeClr val="accent6"/>
                </a:solidFill>
              </a:rPr>
              <a:t> by ~8 </a:t>
            </a:r>
            <a:r>
              <a:rPr lang="fr-CH" sz="1000" dirty="0" err="1">
                <a:solidFill>
                  <a:schemeClr val="accent6"/>
                </a:solidFill>
              </a:rPr>
              <a:t>months</a:t>
            </a:r>
            <a:r>
              <a:rPr lang="fr-CH" sz="1000" dirty="0">
                <a:solidFill>
                  <a:schemeClr val="accent6"/>
                </a:solidFill>
              </a:rPr>
              <a:t> to 18 </a:t>
            </a:r>
            <a:r>
              <a:rPr lang="fr-CH" sz="1000" dirty="0" err="1">
                <a:solidFill>
                  <a:schemeClr val="accent6"/>
                </a:solidFill>
              </a:rPr>
              <a:t>months</a:t>
            </a:r>
            <a:r>
              <a:rPr lang="fr-CH" sz="1000" dirty="0">
                <a:solidFill>
                  <a:schemeClr val="accent6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between</a:t>
            </a:r>
            <a:r>
              <a:rPr lang="fr-CH" sz="1000" dirty="0">
                <a:solidFill>
                  <a:schemeClr val="bg1"/>
                </a:solidFill>
              </a:rPr>
              <a:t> 2020 and 2024 (</a:t>
            </a:r>
            <a:r>
              <a:rPr lang="fr-CH" sz="1000" dirty="0" err="1">
                <a:solidFill>
                  <a:schemeClr val="bg1"/>
                </a:solidFill>
              </a:rPr>
              <a:t>excl</a:t>
            </a:r>
            <a:r>
              <a:rPr lang="fr-CH" sz="1000" dirty="0">
                <a:solidFill>
                  <a:schemeClr val="bg1"/>
                </a:solidFill>
              </a:rPr>
              <a:t>. 100m+ for </a:t>
            </a:r>
            <a:r>
              <a:rPr lang="fr-CH" sz="1000" dirty="0" err="1">
                <a:solidFill>
                  <a:schemeClr val="bg1"/>
                </a:solidFill>
              </a:rPr>
              <a:t>which</a:t>
            </a:r>
            <a:r>
              <a:rPr lang="fr-CH" sz="1000" dirty="0">
                <a:solidFill>
                  <a:schemeClr val="bg1"/>
                </a:solidFill>
              </a:rPr>
              <a:t> data </a:t>
            </a:r>
            <a:r>
              <a:rPr lang="fr-CH" sz="1000" dirty="0" err="1">
                <a:solidFill>
                  <a:schemeClr val="bg1"/>
                </a:solidFill>
              </a:rPr>
              <a:t>is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lacking</a:t>
            </a:r>
            <a:r>
              <a:rPr lang="fr-CH" sz="1000" dirty="0">
                <a:solidFill>
                  <a:schemeClr val="bg1"/>
                </a:solidFill>
              </a:rPr>
              <a:t>)</a:t>
            </a:r>
          </a:p>
          <a:p>
            <a:pPr marL="188550" lvl="1" algn="just">
              <a:spcAft>
                <a:spcPts val="600"/>
              </a:spcAft>
              <a:buClr>
                <a:srgbClr val="00915A"/>
              </a:buClr>
              <a:buSzPct val="100000"/>
            </a:pPr>
            <a:endParaRPr lang="fr-CH" sz="1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6DB54D-E367-7007-AEFE-A4654A4B8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269395"/>
              </p:ext>
            </p:extLst>
          </p:nvPr>
        </p:nvGraphicFramePr>
        <p:xfrm>
          <a:off x="1547664" y="1258962"/>
          <a:ext cx="5976664" cy="295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93846C-E558-EA04-3DC1-7623DDB57917}"/>
              </a:ext>
            </a:extLst>
          </p:cNvPr>
          <p:cNvCxnSpPr>
            <a:cxnSpLocks/>
          </p:cNvCxnSpPr>
          <p:nvPr/>
        </p:nvCxnSpPr>
        <p:spPr>
          <a:xfrm>
            <a:off x="2843808" y="2996952"/>
            <a:ext cx="2772308" cy="432048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F7898B8-7969-ECCE-4171-5B316EE553F9}"/>
              </a:ext>
            </a:extLst>
          </p:cNvPr>
          <p:cNvSpPr/>
          <p:nvPr/>
        </p:nvSpPr>
        <p:spPr>
          <a:xfrm>
            <a:off x="365086" y="4216972"/>
            <a:ext cx="970356" cy="21494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1050" b="1" dirty="0">
                <a:solidFill>
                  <a:schemeClr val="tx1"/>
                </a:solidFill>
                <a:latin typeface="+mj-lt"/>
              </a:rPr>
              <a:t>TAKE AWAYS:</a:t>
            </a:r>
            <a:endParaRPr lang="en-US" sz="105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260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Main </a:t>
            </a:r>
            <a:r>
              <a:rPr lang="fr-FR" sz="2400" dirty="0" err="1"/>
              <a:t>take</a:t>
            </a:r>
            <a:r>
              <a:rPr lang="fr-FR" sz="2400" dirty="0"/>
              <a:t> aways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9AF-F5ED-455B-A512-B03AB360231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46717" y="1833045"/>
            <a:ext cx="8335034" cy="745664"/>
          </a:xfrm>
          <a:prstGeom prst="roundRect">
            <a:avLst>
              <a:gd name="adj" fmla="val 20492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algn="just"/>
            <a:r>
              <a:rPr lang="en-US" sz="1100" b="1" dirty="0">
                <a:solidFill>
                  <a:srgbClr val="00643C"/>
                </a:solidFill>
              </a:rPr>
              <a:t>In 2024, the superyacht operating fleet reached &gt;6,000</a:t>
            </a:r>
          </a:p>
          <a:p>
            <a:pPr marL="352425" indent="-171450" algn="just">
              <a:buClr>
                <a:srgbClr val="00643C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Inflated by the highest completions in 15 years from Covid-19 sales boom of 2021</a:t>
            </a:r>
          </a:p>
          <a:p>
            <a:pPr marL="352425" indent="-171450" algn="just">
              <a:buClr>
                <a:srgbClr val="00643C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New order sales book down to pre-covid levels hinting at slower growth pace for next 5 years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173886" y="2029305"/>
            <a:ext cx="745662" cy="378042"/>
          </a:xfrm>
          <a:prstGeom prst="triangle">
            <a:avLst/>
          </a:prstGeom>
          <a:solidFill>
            <a:srgbClr val="00643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17" y="3519320"/>
            <a:ext cx="8335034" cy="828544"/>
          </a:xfrm>
          <a:prstGeom prst="roundRect">
            <a:avLst>
              <a:gd name="adj" fmla="val 20492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algn="just"/>
            <a:r>
              <a:rPr lang="en-US" sz="1100" b="1" dirty="0">
                <a:solidFill>
                  <a:srgbClr val="00643C"/>
                </a:solidFill>
              </a:rPr>
              <a:t>Market slowing down to pre-covid levels except prices are up and TOM is down </a:t>
            </a:r>
          </a:p>
          <a:p>
            <a:pPr marL="352425" indent="-171450" algn="just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Low inventory rotation at ~10% and only 17% of secondhand yachts for sale</a:t>
            </a:r>
          </a:p>
          <a:p>
            <a:pPr marL="352425" indent="-171450" algn="just">
              <a:buClr>
                <a:srgbClr val="00643C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- 8 months average TOM to 16 months</a:t>
            </a:r>
          </a:p>
          <a:p>
            <a:pPr marL="352425" indent="-171450" algn="just">
              <a:buClr>
                <a:srgbClr val="00643C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Average asking prices up 50% since 2020 but higher average adjustments (7,2%)</a:t>
            </a:r>
          </a:p>
          <a:p>
            <a:pPr marL="352425" indent="-171450" algn="just">
              <a:buFont typeface="Wingdings" panose="05000000000000000000" pitchFamily="2" charset="2"/>
              <a:buChar char="Ø"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173884" y="3703133"/>
            <a:ext cx="745665" cy="378042"/>
          </a:xfrm>
          <a:prstGeom prst="triangle">
            <a:avLst/>
          </a:prstGeom>
          <a:solidFill>
            <a:srgbClr val="00643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8AB02C0-8892-96A6-55D5-9C980C5894AC}"/>
              </a:ext>
            </a:extLst>
          </p:cNvPr>
          <p:cNvSpPr/>
          <p:nvPr/>
        </p:nvSpPr>
        <p:spPr>
          <a:xfrm>
            <a:off x="546717" y="2669150"/>
            <a:ext cx="8335034" cy="745664"/>
          </a:xfrm>
          <a:prstGeom prst="roundRect">
            <a:avLst>
              <a:gd name="adj" fmla="val 20492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algn="just"/>
            <a:r>
              <a:rPr lang="en-US" sz="1100" b="1" dirty="0">
                <a:solidFill>
                  <a:srgbClr val="00643C"/>
                </a:solidFill>
              </a:rPr>
              <a:t>Fleet mix is slowly changing with 40-50m, 100m+ gaining the most over past 20 years</a:t>
            </a:r>
          </a:p>
          <a:p>
            <a:pPr marL="352425" indent="-171450" algn="just">
              <a:buClr>
                <a:srgbClr val="00643C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30-40m only segment losing market share</a:t>
            </a:r>
          </a:p>
          <a:p>
            <a:pPr marL="352425" indent="-171450" algn="just">
              <a:buClr>
                <a:srgbClr val="00643C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100+m segment outperforming 80-100m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A79E2C6-0E12-5EF8-4CAF-7ABA103F11D8}"/>
              </a:ext>
            </a:extLst>
          </p:cNvPr>
          <p:cNvSpPr/>
          <p:nvPr/>
        </p:nvSpPr>
        <p:spPr>
          <a:xfrm rot="5400000">
            <a:off x="173885" y="2865411"/>
            <a:ext cx="745662" cy="378042"/>
          </a:xfrm>
          <a:prstGeom prst="triangle">
            <a:avLst/>
          </a:prstGeom>
          <a:solidFill>
            <a:srgbClr val="00643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1459183B-6AE6-7662-53AE-F3803B9DED84}"/>
              </a:ext>
            </a:extLst>
          </p:cNvPr>
          <p:cNvSpPr/>
          <p:nvPr/>
        </p:nvSpPr>
        <p:spPr>
          <a:xfrm>
            <a:off x="548839" y="984970"/>
            <a:ext cx="8335035" cy="745664"/>
          </a:xfrm>
          <a:prstGeom prst="roundRect">
            <a:avLst>
              <a:gd name="adj" fmla="val 20492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algn="just"/>
            <a:r>
              <a:rPr lang="en-US" sz="1100" b="1" dirty="0">
                <a:solidFill>
                  <a:srgbClr val="00643C"/>
                </a:solidFill>
              </a:rPr>
              <a:t>UHNWI population keeps growing</a:t>
            </a:r>
            <a:endParaRPr lang="en-US" sz="1100" dirty="0">
              <a:solidFill>
                <a:schemeClr val="bg1"/>
              </a:solidFill>
            </a:endParaRPr>
          </a:p>
          <a:p>
            <a:pPr marL="352425" indent="-171450" algn="just">
              <a:buClr>
                <a:srgbClr val="00643C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MEA and ASIA showing most promise</a:t>
            </a:r>
          </a:p>
          <a:p>
            <a:pPr marL="352425" indent="-171450" algn="just">
              <a:buClr>
                <a:srgbClr val="00643C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bg1"/>
                </a:solidFill>
              </a:rPr>
              <a:t>New generation of UHNWI starting to appear with new interests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6A3C53E-65F3-4A78-59FD-F0950468BD5A}"/>
              </a:ext>
            </a:extLst>
          </p:cNvPr>
          <p:cNvSpPr/>
          <p:nvPr/>
        </p:nvSpPr>
        <p:spPr>
          <a:xfrm rot="5400000">
            <a:off x="173883" y="1186697"/>
            <a:ext cx="745666" cy="378042"/>
          </a:xfrm>
          <a:prstGeom prst="triangle">
            <a:avLst/>
          </a:prstGeom>
          <a:solidFill>
            <a:srgbClr val="00643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9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B96E-52C3-3E4E-9C12-73BFD2AB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Q&amp;A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A06AB-2E5C-AD82-24D5-83DC6A71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F4DFF-0BCB-BC64-58BD-C8465BC707A5}"/>
              </a:ext>
            </a:extLst>
          </p:cNvPr>
          <p:cNvGrpSpPr/>
          <p:nvPr/>
        </p:nvGrpSpPr>
        <p:grpSpPr>
          <a:xfrm>
            <a:off x="2699792" y="2014424"/>
            <a:ext cx="3371151" cy="2016224"/>
            <a:chOff x="3578142" y="1918726"/>
            <a:chExt cx="2671716" cy="1474286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8272B53C-0F5E-1A7E-EA07-00B8EAF09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142" y="1918726"/>
              <a:ext cx="2671716" cy="1474286"/>
            </a:xfrm>
            <a:prstGeom prst="rect">
              <a:avLst/>
            </a:prstGeom>
            <a:noFill/>
            <a:ln w="9525">
              <a:solidFill>
                <a:srgbClr val="005336"/>
              </a:solidFill>
              <a:miter lim="800000"/>
              <a:headEnd/>
              <a:tailEnd/>
            </a:ln>
            <a:effectLst/>
          </p:spPr>
          <p:txBody>
            <a:bodyPr wrap="none" lIns="17389" tIns="17389" rIns="17389" bIns="17389" anchor="ctr"/>
            <a:lstStyle/>
            <a:p>
              <a:pPr algn="ctr" eaLnBrk="0" hangingPunct="0">
                <a:spcAft>
                  <a:spcPct val="15000"/>
                </a:spcAft>
                <a:buSzPct val="70000"/>
                <a:buFont typeface="Wingdings" pitchFamily="2" charset="2"/>
                <a:buNone/>
              </a:pPr>
              <a:endParaRPr lang="zh-TW" altLang="en-US" sz="9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36521683-77EC-85F2-14EC-0859544E8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861" y="2355313"/>
              <a:ext cx="2237544" cy="96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BF2F5"/>
                    </a:outerShdw>
                  </a:effectLst>
                </a14:hiddenEffects>
              </a:ext>
            </a:extLst>
          </p:spPr>
          <p:txBody>
            <a:bodyPr lIns="17389" tIns="17389" rIns="17389" bIns="17389">
              <a:spAutoFit/>
            </a:bodyPr>
            <a:lstStyle/>
            <a:p>
              <a:pPr eaLnBrk="0" hangingPunct="0">
                <a:spcAft>
                  <a:spcPct val="35000"/>
                </a:spcAft>
                <a:buSzPct val="70000"/>
                <a:buFont typeface="Wingdings" pitchFamily="2" charset="2"/>
                <a:buNone/>
              </a:pPr>
              <a:r>
                <a:rPr lang="en-GB" altLang="zh-TW" sz="1100" b="1" dirty="0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Maxime Georges</a:t>
              </a:r>
            </a:p>
            <a:p>
              <a:pPr eaLnBrk="0" hangingPunct="0">
                <a:spcAft>
                  <a:spcPct val="15000"/>
                </a:spcAft>
                <a:buSzPct val="70000"/>
              </a:pPr>
              <a:r>
                <a:rPr lang="fr-CH" sz="1100" dirty="0" err="1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Credit</a:t>
              </a:r>
              <a:r>
                <a:rPr lang="fr-CH" sz="1100" dirty="0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 </a:t>
              </a:r>
              <a:r>
                <a:rPr lang="fr-CH" sz="1100" dirty="0" err="1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Advisor</a:t>
              </a:r>
              <a:r>
                <a:rPr lang="fr-CH" sz="1100" dirty="0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 - Jet &amp; Yacht Finance</a:t>
              </a:r>
              <a:endParaRPr lang="en-GB" sz="1100" dirty="0">
                <a:solidFill>
                  <a:schemeClr val="bg1"/>
                </a:solidFill>
                <a:latin typeface="Agfa Rotis Semisans" pitchFamily="34" charset="0"/>
                <a:ea typeface="PMingLiU" pitchFamily="18" charset="-120"/>
              </a:endParaRPr>
            </a:p>
            <a:p>
              <a:pPr eaLnBrk="0" hangingPunct="0">
                <a:spcAft>
                  <a:spcPct val="15000"/>
                </a:spcAft>
                <a:buSzPct val="70000"/>
              </a:pPr>
              <a:r>
                <a:rPr lang="fr-FR" altLang="zh-TW" sz="1100" dirty="0" err="1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Wealth</a:t>
              </a:r>
              <a:r>
                <a:rPr lang="fr-FR" altLang="zh-TW" sz="1100" dirty="0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 Management</a:t>
              </a:r>
              <a:endParaRPr lang="fr-FR" altLang="zh-TW" sz="1000" dirty="0">
                <a:solidFill>
                  <a:schemeClr val="bg1"/>
                </a:solidFill>
                <a:latin typeface="Agfa Rotis Semisans" pitchFamily="34" charset="0"/>
                <a:ea typeface="PMingLiU" pitchFamily="18" charset="-120"/>
              </a:endParaRPr>
            </a:p>
            <a:p>
              <a:pPr eaLnBrk="0" hangingPunct="0">
                <a:spcAft>
                  <a:spcPct val="15000"/>
                </a:spcAft>
                <a:buSzPct val="70000"/>
                <a:buFont typeface="Wingdings" pitchFamily="2" charset="2"/>
                <a:buNone/>
              </a:pPr>
              <a:r>
                <a:rPr lang="pt-BR" altLang="zh-TW" sz="1000" dirty="0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Esplanade de Pont-Rouge 9A, 1211 Geneva 26, Switzerland</a:t>
              </a:r>
            </a:p>
            <a:p>
              <a:pPr eaLnBrk="0" hangingPunct="0">
                <a:spcAft>
                  <a:spcPct val="15000"/>
                </a:spcAft>
                <a:buSzPct val="70000"/>
                <a:buFont typeface="Wingdings" pitchFamily="2" charset="2"/>
                <a:buNone/>
              </a:pPr>
              <a:r>
                <a:rPr lang="fr-FR" altLang="zh-TW" sz="1000" dirty="0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Phone: +41 58 212 21 14 | Mob: +41 79 901 58 63</a:t>
              </a:r>
            </a:p>
            <a:p>
              <a:pPr eaLnBrk="0" hangingPunct="0">
                <a:spcAft>
                  <a:spcPct val="15000"/>
                </a:spcAft>
                <a:buSzPct val="70000"/>
              </a:pPr>
              <a:r>
                <a:rPr lang="fr-FR" altLang="zh-TW" sz="1000" dirty="0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Mail: </a:t>
              </a:r>
              <a:r>
                <a:rPr lang="en-GB" altLang="zh-TW" sz="1000" dirty="0">
                  <a:solidFill>
                    <a:schemeClr val="bg1"/>
                  </a:solidFill>
                  <a:latin typeface="Agfa Rotis Semisans" pitchFamily="34" charset="0"/>
                  <a:ea typeface="PMingLiU" pitchFamily="18" charset="-120"/>
                </a:rPr>
                <a:t>maxime.georges@bnpparibas.com</a:t>
              </a:r>
            </a:p>
          </p:txBody>
        </p:sp>
        <p:pic>
          <p:nvPicPr>
            <p:cNvPr id="9" name="Picture 11" descr="http://cdn-pays.bnpparibas.com/wp-content/blogs.dir/92/files/2012/05/Wealth-Management.jpg">
              <a:extLst>
                <a:ext uri="{FF2B5EF4-FFF2-40B4-BE49-F238E27FC236}">
                  <a16:creationId xmlns:a16="http://schemas.microsoft.com/office/drawing/2014/main" id="{460B7FDA-57E1-7CA6-607D-7880E3307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951" y="1999427"/>
              <a:ext cx="1298471" cy="30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233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2578" y="116192"/>
            <a:ext cx="8460000" cy="745664"/>
          </a:xfrm>
        </p:spPr>
        <p:txBody>
          <a:bodyPr anchor="ctr">
            <a:normAutofit/>
          </a:bodyPr>
          <a:lstStyle/>
          <a:p>
            <a:r>
              <a:rPr lang="fr-CH" sz="2400" dirty="0" err="1"/>
              <a:t>Billionaires</a:t>
            </a:r>
            <a:r>
              <a:rPr lang="fr-CH" sz="2400" dirty="0"/>
              <a:t> and UHNWI: </a:t>
            </a:r>
            <a:r>
              <a:rPr lang="fr-CH" sz="2400" dirty="0">
                <a:solidFill>
                  <a:schemeClr val="bg2"/>
                </a:solidFill>
              </a:rPr>
              <a:t>the more, the </a:t>
            </a:r>
            <a:r>
              <a:rPr lang="fr-CH" sz="2400" dirty="0" err="1">
                <a:solidFill>
                  <a:schemeClr val="bg2"/>
                </a:solidFill>
              </a:rPr>
              <a:t>merrier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276219AF-F5ED-455B-A512-B03AB360231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2D7DB7C-3353-A04D-321B-F3C8B7CE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8" y="888352"/>
            <a:ext cx="5908272" cy="346839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538098B-DF76-A58B-07FC-9141E5D568EB}"/>
              </a:ext>
            </a:extLst>
          </p:cNvPr>
          <p:cNvSpPr/>
          <p:nvPr/>
        </p:nvSpPr>
        <p:spPr>
          <a:xfrm>
            <a:off x="342578" y="4005064"/>
            <a:ext cx="5848796" cy="2042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33231" rIns="33231" bIns="33231" rtlCol="0" anchor="ctr"/>
          <a:lstStyle/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>
                <a:solidFill>
                  <a:schemeClr val="accent1"/>
                </a:solidFill>
              </a:rPr>
              <a:t>Yacht </a:t>
            </a:r>
            <a:r>
              <a:rPr lang="fr-CH" sz="1000" dirty="0" err="1">
                <a:solidFill>
                  <a:schemeClr val="accent1"/>
                </a:solidFill>
              </a:rPr>
              <a:t>customer</a:t>
            </a:r>
            <a:r>
              <a:rPr lang="fr-CH" sz="1000" dirty="0">
                <a:solidFill>
                  <a:schemeClr val="accent1"/>
                </a:solidFill>
              </a:rPr>
              <a:t> base </a:t>
            </a:r>
            <a:r>
              <a:rPr lang="fr-CH" sz="1000" dirty="0" err="1">
                <a:solidFill>
                  <a:schemeClr val="bg1"/>
                </a:solidFill>
              </a:rPr>
              <a:t>is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represented</a:t>
            </a:r>
            <a:r>
              <a:rPr lang="fr-CH" sz="1000" dirty="0">
                <a:solidFill>
                  <a:schemeClr val="bg1"/>
                </a:solidFill>
              </a:rPr>
              <a:t> by </a:t>
            </a:r>
            <a:r>
              <a:rPr lang="fr-CH" sz="1000" dirty="0">
                <a:solidFill>
                  <a:schemeClr val="accent1"/>
                </a:solidFill>
              </a:rPr>
              <a:t>UHNWI (net </a:t>
            </a:r>
            <a:r>
              <a:rPr lang="fr-CH" sz="1000" dirty="0" err="1">
                <a:solidFill>
                  <a:schemeClr val="accent1"/>
                </a:solidFill>
              </a:rPr>
              <a:t>worth</a:t>
            </a:r>
            <a:r>
              <a:rPr lang="fr-CH" sz="1000" dirty="0">
                <a:solidFill>
                  <a:schemeClr val="accent1"/>
                </a:solidFill>
              </a:rPr>
              <a:t> &gt; $30m) </a:t>
            </a:r>
            <a:r>
              <a:rPr lang="fr-CH" sz="1000" dirty="0" err="1">
                <a:solidFill>
                  <a:schemeClr val="bg1"/>
                </a:solidFill>
              </a:rPr>
              <a:t>which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includes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accent1"/>
                </a:solidFill>
              </a:rPr>
              <a:t>billionaires</a:t>
            </a:r>
            <a:r>
              <a:rPr lang="fr-CH" sz="1000" dirty="0">
                <a:solidFill>
                  <a:schemeClr val="accent1"/>
                </a:solidFill>
              </a:rPr>
              <a:t> (net </a:t>
            </a:r>
            <a:r>
              <a:rPr lang="fr-CH" sz="1000" dirty="0" err="1">
                <a:solidFill>
                  <a:schemeClr val="accent1"/>
                </a:solidFill>
              </a:rPr>
              <a:t>worth</a:t>
            </a:r>
            <a:r>
              <a:rPr lang="fr-CH" sz="1000" dirty="0">
                <a:solidFill>
                  <a:schemeClr val="accent1"/>
                </a:solidFill>
              </a:rPr>
              <a:t> &gt;$1bn)</a:t>
            </a: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>
                <a:solidFill>
                  <a:schemeClr val="accent1"/>
                </a:solidFill>
              </a:rPr>
              <a:t>Strong </a:t>
            </a:r>
            <a:r>
              <a:rPr lang="fr-CH" sz="1000" dirty="0" err="1">
                <a:solidFill>
                  <a:schemeClr val="accent1"/>
                </a:solidFill>
              </a:rPr>
              <a:t>growth</a:t>
            </a:r>
            <a:r>
              <a:rPr lang="fr-CH" sz="1000" dirty="0">
                <a:solidFill>
                  <a:schemeClr val="accent1"/>
                </a:solidFill>
              </a:rPr>
              <a:t> of UHNWI in 2023</a:t>
            </a:r>
            <a:r>
              <a:rPr lang="fr-CH" sz="1000" dirty="0">
                <a:solidFill>
                  <a:schemeClr val="bg1"/>
                </a:solidFill>
              </a:rPr>
              <a:t>:</a:t>
            </a:r>
          </a:p>
          <a:p>
            <a:pPr marL="817200" lvl="2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>
                <a:solidFill>
                  <a:schemeClr val="bg1"/>
                </a:solidFill>
              </a:rPr>
              <a:t>426,330 UHNWI in 2023 (+7,6% vs 2022) </a:t>
            </a:r>
            <a:r>
              <a:rPr lang="fr-CH" sz="1000" dirty="0" err="1">
                <a:solidFill>
                  <a:schemeClr val="bg1"/>
                </a:solidFill>
              </a:rPr>
              <a:t>worth</a:t>
            </a:r>
            <a:r>
              <a:rPr lang="fr-CH" sz="1000" dirty="0">
                <a:solidFill>
                  <a:schemeClr val="bg1"/>
                </a:solidFill>
              </a:rPr>
              <a:t> a </a:t>
            </a:r>
            <a:r>
              <a:rPr lang="fr-CH" sz="1000" dirty="0" err="1">
                <a:solidFill>
                  <a:schemeClr val="bg1"/>
                </a:solidFill>
              </a:rPr>
              <a:t>combined</a:t>
            </a:r>
            <a:r>
              <a:rPr lang="fr-CH" sz="1000" dirty="0">
                <a:solidFill>
                  <a:schemeClr val="bg1"/>
                </a:solidFill>
              </a:rPr>
              <a:t> $49,2trn (+7,1% </a:t>
            </a:r>
            <a:r>
              <a:rPr lang="fr-CH" sz="1000" dirty="0" err="1">
                <a:solidFill>
                  <a:schemeClr val="bg1"/>
                </a:solidFill>
              </a:rPr>
              <a:t>YoY</a:t>
            </a:r>
            <a:r>
              <a:rPr lang="fr-CH" sz="1000" dirty="0">
                <a:solidFill>
                  <a:schemeClr val="bg1"/>
                </a:solidFill>
              </a:rPr>
              <a:t>) – </a:t>
            </a:r>
            <a:r>
              <a:rPr lang="fr-CH" sz="1000" dirty="0" err="1">
                <a:solidFill>
                  <a:schemeClr val="bg1"/>
                </a:solidFill>
              </a:rPr>
              <a:t>average</a:t>
            </a:r>
            <a:r>
              <a:rPr lang="fr-CH" sz="1000" dirty="0">
                <a:solidFill>
                  <a:schemeClr val="bg1"/>
                </a:solidFill>
              </a:rPr>
              <a:t> UHNWI net </a:t>
            </a:r>
            <a:r>
              <a:rPr lang="fr-CH" sz="1000" dirty="0" err="1">
                <a:solidFill>
                  <a:schemeClr val="bg1"/>
                </a:solidFill>
              </a:rPr>
              <a:t>worth</a:t>
            </a:r>
            <a:r>
              <a:rPr lang="fr-CH" sz="1000" dirty="0">
                <a:solidFill>
                  <a:schemeClr val="bg1"/>
                </a:solidFill>
              </a:rPr>
              <a:t> $115m</a:t>
            </a:r>
          </a:p>
          <a:p>
            <a:pPr marL="1274400" lvl="3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>
                <a:solidFill>
                  <a:schemeClr val="bg1"/>
                </a:solidFill>
              </a:rPr>
              <a:t>Incl. 3,323 </a:t>
            </a:r>
            <a:r>
              <a:rPr lang="fr-CH" sz="1000" dirty="0" err="1">
                <a:solidFill>
                  <a:schemeClr val="bg1"/>
                </a:solidFill>
              </a:rPr>
              <a:t>billionaires</a:t>
            </a:r>
            <a:r>
              <a:rPr lang="fr-CH" sz="1000" dirty="0">
                <a:solidFill>
                  <a:schemeClr val="bg1"/>
                </a:solidFill>
              </a:rPr>
              <a:t> in 2023 (+4% vs 2022) </a:t>
            </a:r>
            <a:r>
              <a:rPr lang="fr-CH" sz="1000" dirty="0" err="1">
                <a:solidFill>
                  <a:schemeClr val="bg1"/>
                </a:solidFill>
              </a:rPr>
              <a:t>worth</a:t>
            </a:r>
            <a:r>
              <a:rPr lang="fr-CH" sz="1000" dirty="0">
                <a:solidFill>
                  <a:schemeClr val="bg1"/>
                </a:solidFill>
              </a:rPr>
              <a:t> a </a:t>
            </a:r>
            <a:r>
              <a:rPr lang="fr-CH" sz="1000" dirty="0" err="1">
                <a:solidFill>
                  <a:schemeClr val="bg1"/>
                </a:solidFill>
              </a:rPr>
              <a:t>combined</a:t>
            </a:r>
            <a:r>
              <a:rPr lang="fr-CH" sz="1000" dirty="0">
                <a:solidFill>
                  <a:schemeClr val="bg1"/>
                </a:solidFill>
              </a:rPr>
              <a:t> $12,1trn (+9%) – </a:t>
            </a:r>
            <a:r>
              <a:rPr lang="fr-CH" sz="1000" dirty="0" err="1">
                <a:solidFill>
                  <a:schemeClr val="bg1"/>
                </a:solidFill>
              </a:rPr>
              <a:t>average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billionaire’s</a:t>
            </a:r>
            <a:r>
              <a:rPr lang="fr-CH" sz="1000" dirty="0">
                <a:solidFill>
                  <a:schemeClr val="bg1"/>
                </a:solidFill>
              </a:rPr>
              <a:t> net </a:t>
            </a:r>
            <a:r>
              <a:rPr lang="fr-CH" sz="1000" dirty="0" err="1">
                <a:solidFill>
                  <a:schemeClr val="bg1"/>
                </a:solidFill>
              </a:rPr>
              <a:t>worth</a:t>
            </a:r>
            <a:r>
              <a:rPr lang="fr-CH" sz="1000" dirty="0">
                <a:solidFill>
                  <a:schemeClr val="bg1"/>
                </a:solidFill>
              </a:rPr>
              <a:t> $3,6bn</a:t>
            </a: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>
                <a:solidFill>
                  <a:schemeClr val="accent1"/>
                </a:solidFill>
              </a:rPr>
              <a:t>&gt;50% of all UHNWI population </a:t>
            </a:r>
            <a:r>
              <a:rPr lang="fr-CH" sz="1000" dirty="0" err="1">
                <a:solidFill>
                  <a:schemeClr val="accent1"/>
                </a:solidFill>
              </a:rPr>
              <a:t>outside</a:t>
            </a:r>
            <a:r>
              <a:rPr lang="fr-CH" sz="1000" dirty="0">
                <a:solidFill>
                  <a:schemeClr val="accent1"/>
                </a:solidFill>
              </a:rPr>
              <a:t> North America </a:t>
            </a:r>
            <a:r>
              <a:rPr lang="fr-CH" sz="1000" dirty="0">
                <a:solidFill>
                  <a:schemeClr val="bg1"/>
                </a:solidFill>
              </a:rPr>
              <a:t>and </a:t>
            </a:r>
            <a:r>
              <a:rPr lang="fr-CH" sz="1000" dirty="0" err="1">
                <a:solidFill>
                  <a:schemeClr val="bg1"/>
                </a:solidFill>
              </a:rPr>
              <a:t>within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BNPP’s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target</a:t>
            </a:r>
            <a:r>
              <a:rPr lang="fr-CH" sz="1000" dirty="0">
                <a:solidFill>
                  <a:schemeClr val="bg1"/>
                </a:solidFill>
              </a:rPr>
              <a:t> </a:t>
            </a:r>
            <a:r>
              <a:rPr lang="fr-CH" sz="1000" dirty="0" err="1">
                <a:solidFill>
                  <a:schemeClr val="bg1"/>
                </a:solidFill>
              </a:rPr>
              <a:t>markets</a:t>
            </a:r>
            <a:r>
              <a:rPr lang="fr-CH" sz="1000" dirty="0">
                <a:solidFill>
                  <a:schemeClr val="bg1"/>
                </a:solidFill>
              </a:rPr>
              <a:t>:</a:t>
            </a:r>
          </a:p>
          <a:p>
            <a:pPr marL="817200" lvl="2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dirty="0">
                <a:solidFill>
                  <a:schemeClr val="bg1"/>
                </a:solidFill>
              </a:rPr>
              <a:t> Europe (26,2%) – Asia (25,9%) – Middle East (4,6%)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21CEE9E-C1CA-BA0C-C72C-13AE652A3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06" y="2018957"/>
            <a:ext cx="2602842" cy="136073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133A70F-DE2C-57B4-A6CD-29564A34CB79}"/>
              </a:ext>
            </a:extLst>
          </p:cNvPr>
          <p:cNvSpPr txBox="1"/>
          <p:nvPr/>
        </p:nvSpPr>
        <p:spPr>
          <a:xfrm>
            <a:off x="6295834" y="4005064"/>
            <a:ext cx="2550572" cy="1009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fr-CH" sz="1400" b="1" dirty="0">
                <a:solidFill>
                  <a:schemeClr val="accent1"/>
                </a:solidFill>
              </a:rPr>
              <a:t>+38% </a:t>
            </a:r>
            <a:r>
              <a:rPr lang="fr-CH" sz="1400" b="1" dirty="0" err="1">
                <a:solidFill>
                  <a:schemeClr val="accent1"/>
                </a:solidFill>
              </a:rPr>
              <a:t>increase</a:t>
            </a:r>
            <a:r>
              <a:rPr lang="fr-CH" sz="1400" b="1" dirty="0">
                <a:solidFill>
                  <a:schemeClr val="accent1"/>
                </a:solidFill>
              </a:rPr>
              <a:t> in UHNWI pop</a:t>
            </a:r>
          </a:p>
          <a:p>
            <a:pPr algn="ctr"/>
            <a:endParaRPr lang="fr-CH" sz="1400" b="1" dirty="0">
              <a:solidFill>
                <a:schemeClr val="accent1"/>
              </a:solidFill>
            </a:endParaRPr>
          </a:p>
          <a:p>
            <a:pPr algn="ctr"/>
            <a:r>
              <a:rPr lang="fr-CH" sz="1400" b="1" dirty="0">
                <a:solidFill>
                  <a:schemeClr val="accent1"/>
                </a:solidFill>
              </a:rPr>
              <a:t>+ $19 </a:t>
            </a:r>
            <a:r>
              <a:rPr lang="fr-CH" sz="1400" b="1" dirty="0" err="1">
                <a:solidFill>
                  <a:schemeClr val="accent1"/>
                </a:solidFill>
              </a:rPr>
              <a:t>trn</a:t>
            </a:r>
            <a:r>
              <a:rPr lang="fr-CH" sz="1400" b="1" dirty="0">
                <a:solidFill>
                  <a:schemeClr val="accent1"/>
                </a:solidFill>
              </a:rPr>
              <a:t> of </a:t>
            </a:r>
            <a:r>
              <a:rPr lang="fr-CH" sz="1400" b="1" dirty="0" err="1">
                <a:solidFill>
                  <a:schemeClr val="accent1"/>
                </a:solidFill>
              </a:rPr>
              <a:t>newly</a:t>
            </a:r>
            <a:r>
              <a:rPr lang="fr-CH" sz="1400" b="1" dirty="0">
                <a:solidFill>
                  <a:schemeClr val="accent1"/>
                </a:solidFill>
              </a:rPr>
              <a:t> </a:t>
            </a:r>
            <a:r>
              <a:rPr lang="fr-CH" sz="1400" b="1" dirty="0" err="1">
                <a:solidFill>
                  <a:schemeClr val="accent1"/>
                </a:solidFill>
              </a:rPr>
              <a:t>created</a:t>
            </a:r>
            <a:r>
              <a:rPr lang="fr-CH" sz="1400" b="1" dirty="0">
                <a:solidFill>
                  <a:schemeClr val="accent1"/>
                </a:solidFill>
              </a:rPr>
              <a:t> </a:t>
            </a:r>
            <a:r>
              <a:rPr lang="fr-CH" sz="1400" b="1" dirty="0" err="1">
                <a:solidFill>
                  <a:schemeClr val="accent1"/>
                </a:solidFill>
              </a:rPr>
              <a:t>wealth</a:t>
            </a:r>
            <a:endParaRPr lang="fr-CH" sz="1400" b="1" dirty="0">
              <a:solidFill>
                <a:schemeClr val="accent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42A7C8-7FC8-257A-D248-A504DE711CCF}"/>
              </a:ext>
            </a:extLst>
          </p:cNvPr>
          <p:cNvSpPr txBox="1"/>
          <p:nvPr/>
        </p:nvSpPr>
        <p:spPr>
          <a:xfrm>
            <a:off x="6954222" y="1477434"/>
            <a:ext cx="1140209" cy="28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fr-CH" sz="1400" b="1" dirty="0">
                <a:solidFill>
                  <a:schemeClr val="accent1"/>
                </a:solidFill>
              </a:rPr>
              <a:t>5y </a:t>
            </a:r>
            <a:r>
              <a:rPr lang="fr-CH" sz="1400" b="1" dirty="0" err="1">
                <a:solidFill>
                  <a:schemeClr val="accent1"/>
                </a:solidFill>
              </a:rPr>
              <a:t>forecast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78E7FE-6D01-05D6-6DE7-6C11C1F5F425}"/>
              </a:ext>
            </a:extLst>
          </p:cNvPr>
          <p:cNvSpPr/>
          <p:nvPr/>
        </p:nvSpPr>
        <p:spPr>
          <a:xfrm>
            <a:off x="7308303" y="3551829"/>
            <a:ext cx="432048" cy="306701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0FE5917-E8C8-6A75-27A9-B73D82B56051}"/>
              </a:ext>
            </a:extLst>
          </p:cNvPr>
          <p:cNvSpPr/>
          <p:nvPr/>
        </p:nvSpPr>
        <p:spPr>
          <a:xfrm>
            <a:off x="6732240" y="6093296"/>
            <a:ext cx="2160240" cy="15573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600" i="1" dirty="0">
                <a:solidFill>
                  <a:schemeClr val="bg1"/>
                </a:solidFill>
              </a:rPr>
              <a:t>Sources: World Ultra Wealth Report 2024 - </a:t>
            </a:r>
            <a:r>
              <a:rPr lang="en-US" sz="600" i="1" dirty="0" err="1">
                <a:solidFill>
                  <a:schemeClr val="bg1"/>
                </a:solidFill>
              </a:rPr>
              <a:t>Altrata</a:t>
            </a:r>
            <a:endParaRPr lang="en-US" sz="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2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86B91-2E1E-3E4F-1FBD-686C8E3B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400" dirty="0" err="1"/>
              <a:t>Owner</a:t>
            </a:r>
            <a:r>
              <a:rPr lang="fr-CH" sz="2400" dirty="0"/>
              <a:t> profile: </a:t>
            </a:r>
            <a:r>
              <a:rPr lang="fr-CH" sz="2400" dirty="0">
                <a:solidFill>
                  <a:schemeClr val="bg2"/>
                </a:solidFill>
              </a:rPr>
              <a:t>Mature </a:t>
            </a:r>
            <a:r>
              <a:rPr lang="fr-CH" sz="2400" dirty="0" err="1">
                <a:solidFill>
                  <a:schemeClr val="bg2"/>
                </a:solidFill>
              </a:rPr>
              <a:t>european</a:t>
            </a:r>
            <a:r>
              <a:rPr lang="fr-CH" sz="2400" dirty="0">
                <a:solidFill>
                  <a:schemeClr val="bg2"/>
                </a:solidFill>
              </a:rPr>
              <a:t> </a:t>
            </a:r>
            <a:r>
              <a:rPr lang="fr-CH" sz="2400" dirty="0" err="1">
                <a:solidFill>
                  <a:schemeClr val="bg2"/>
                </a:solidFill>
              </a:rPr>
              <a:t>market</a:t>
            </a:r>
            <a:r>
              <a:rPr lang="fr-CH" sz="2400" dirty="0">
                <a:solidFill>
                  <a:schemeClr val="bg2"/>
                </a:solidFill>
              </a:rPr>
              <a:t>. APAC </a:t>
            </a:r>
            <a:r>
              <a:rPr lang="fr-CH" sz="2400" dirty="0" err="1">
                <a:solidFill>
                  <a:schemeClr val="bg2"/>
                </a:solidFill>
              </a:rPr>
              <a:t>still</a:t>
            </a:r>
            <a:r>
              <a:rPr lang="fr-CH" sz="2400" dirty="0">
                <a:solidFill>
                  <a:schemeClr val="bg2"/>
                </a:solidFill>
              </a:rPr>
              <a:t> </a:t>
            </a:r>
            <a:r>
              <a:rPr lang="fr-CH" sz="2400" dirty="0" err="1">
                <a:solidFill>
                  <a:schemeClr val="bg2"/>
                </a:solidFill>
              </a:rPr>
              <a:t>offers</a:t>
            </a:r>
            <a:r>
              <a:rPr lang="fr-CH" sz="2400" dirty="0">
                <a:solidFill>
                  <a:schemeClr val="bg2"/>
                </a:solidFill>
              </a:rPr>
              <a:t> the </a:t>
            </a:r>
            <a:r>
              <a:rPr lang="fr-CH" sz="2400" dirty="0" err="1">
                <a:solidFill>
                  <a:schemeClr val="bg2"/>
                </a:solidFill>
              </a:rPr>
              <a:t>most</a:t>
            </a:r>
            <a:r>
              <a:rPr lang="fr-CH" sz="2400" dirty="0">
                <a:solidFill>
                  <a:schemeClr val="bg2"/>
                </a:solidFill>
              </a:rPr>
              <a:t> </a:t>
            </a:r>
            <a:r>
              <a:rPr lang="fr-CH" sz="2400" dirty="0" err="1">
                <a:solidFill>
                  <a:schemeClr val="bg2"/>
                </a:solidFill>
              </a:rPr>
              <a:t>potential</a:t>
            </a:r>
            <a:r>
              <a:rPr lang="fr-CH" sz="2400" dirty="0">
                <a:solidFill>
                  <a:schemeClr val="bg2"/>
                </a:solidFill>
              </a:rPr>
              <a:t> </a:t>
            </a:r>
            <a:r>
              <a:rPr lang="fr-CH" sz="2400" dirty="0" err="1">
                <a:solidFill>
                  <a:schemeClr val="bg2"/>
                </a:solidFill>
              </a:rPr>
              <a:t>while</a:t>
            </a:r>
            <a:r>
              <a:rPr lang="fr-CH" sz="2400" dirty="0">
                <a:solidFill>
                  <a:schemeClr val="bg2"/>
                </a:solidFill>
              </a:rPr>
              <a:t> MEA has </a:t>
            </a:r>
            <a:r>
              <a:rPr lang="fr-CH" sz="2400" dirty="0" err="1">
                <a:solidFill>
                  <a:schemeClr val="bg2"/>
                </a:solidFill>
              </a:rPr>
              <a:t>appetite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3CAFA-03C6-9B7B-FE10-F96FC602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30162DC-4A5E-CF6E-D34D-2F4B1E0D567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8977608"/>
              </p:ext>
            </p:extLst>
          </p:nvPr>
        </p:nvGraphicFramePr>
        <p:xfrm>
          <a:off x="2915816" y="861856"/>
          <a:ext cx="3816424" cy="328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531F4B7-691C-BC16-FA2B-3796424929DB}"/>
              </a:ext>
            </a:extLst>
          </p:cNvPr>
          <p:cNvSpPr/>
          <p:nvPr/>
        </p:nvSpPr>
        <p:spPr>
          <a:xfrm>
            <a:off x="6732240" y="6093296"/>
            <a:ext cx="2160240" cy="15573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600" i="1" dirty="0">
                <a:solidFill>
                  <a:schemeClr val="bg1"/>
                </a:solidFill>
              </a:rPr>
              <a:t>Sources: The State of Yachting 2025 &amp; BNPP internal report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85DB3C-C6EE-E2FD-F63A-96267B5AF745}"/>
              </a:ext>
            </a:extLst>
          </p:cNvPr>
          <p:cNvSpPr/>
          <p:nvPr/>
        </p:nvSpPr>
        <p:spPr>
          <a:xfrm>
            <a:off x="358604" y="4415943"/>
            <a:ext cx="8443974" cy="1631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33231" rIns="33231" bIns="33231" rtlCol="0" anchor="ctr"/>
          <a:lstStyle/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>
                <a:solidFill>
                  <a:schemeClr val="accent1"/>
                </a:solidFill>
              </a:rPr>
              <a:t>Europe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is</a:t>
            </a:r>
            <a:r>
              <a:rPr lang="fr-CH" sz="1000" b="1" dirty="0">
                <a:solidFill>
                  <a:schemeClr val="bg1"/>
                </a:solidFill>
              </a:rPr>
              <a:t> a </a:t>
            </a:r>
            <a:r>
              <a:rPr lang="fr-CH" sz="1000" b="1" dirty="0" err="1">
                <a:solidFill>
                  <a:schemeClr val="bg1"/>
                </a:solidFill>
              </a:rPr>
              <a:t>very</a:t>
            </a:r>
            <a:r>
              <a:rPr lang="fr-CH" sz="1000" b="1" dirty="0">
                <a:solidFill>
                  <a:schemeClr val="bg1"/>
                </a:solidFill>
              </a:rPr>
              <a:t> mature </a:t>
            </a:r>
            <a:r>
              <a:rPr lang="fr-CH" sz="1000" b="1" dirty="0" err="1">
                <a:solidFill>
                  <a:schemeClr val="bg1"/>
                </a:solidFill>
              </a:rPr>
              <a:t>market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with</a:t>
            </a:r>
            <a:r>
              <a:rPr lang="fr-CH" sz="1000" b="1" dirty="0">
                <a:solidFill>
                  <a:schemeClr val="bg1"/>
                </a:solidFill>
              </a:rPr>
              <a:t> the </a:t>
            </a:r>
            <a:r>
              <a:rPr lang="fr-CH" sz="1000" b="1" dirty="0" err="1">
                <a:solidFill>
                  <a:schemeClr val="bg1"/>
                </a:solidFill>
              </a:rPr>
              <a:t>highest</a:t>
            </a:r>
            <a:r>
              <a:rPr lang="fr-CH" sz="1000" b="1" dirty="0">
                <a:solidFill>
                  <a:schemeClr val="bg1"/>
                </a:solidFill>
              </a:rPr>
              <a:t> concentration of </a:t>
            </a:r>
            <a:r>
              <a:rPr lang="fr-CH" sz="1000" b="1" dirty="0" err="1">
                <a:solidFill>
                  <a:schemeClr val="bg1"/>
                </a:solidFill>
              </a:rPr>
              <a:t>superyacht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owners</a:t>
            </a:r>
            <a:r>
              <a:rPr lang="fr-CH" sz="1000" b="1" dirty="0">
                <a:solidFill>
                  <a:schemeClr val="bg1"/>
                </a:solidFill>
              </a:rPr>
              <a:t> relative to the </a:t>
            </a:r>
            <a:r>
              <a:rPr lang="fr-CH" sz="1000" b="1" dirty="0" err="1">
                <a:solidFill>
                  <a:schemeClr val="bg1"/>
                </a:solidFill>
              </a:rPr>
              <a:t>billionaire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wealth</a:t>
            </a:r>
            <a:r>
              <a:rPr lang="fr-CH" sz="1000" b="1" dirty="0">
                <a:solidFill>
                  <a:schemeClr val="bg1"/>
                </a:solidFill>
              </a:rPr>
              <a:t> in value </a:t>
            </a:r>
            <a:r>
              <a:rPr lang="fr-CH" sz="1000" b="1" dirty="0" err="1">
                <a:solidFill>
                  <a:schemeClr val="bg1"/>
                </a:solidFill>
              </a:rPr>
              <a:t>there</a:t>
            </a:r>
            <a:r>
              <a:rPr lang="fr-CH" sz="1000" b="1" dirty="0">
                <a:solidFill>
                  <a:schemeClr val="bg1"/>
                </a:solidFill>
              </a:rPr>
              <a:t> – due to 2/3 of yacht production </a:t>
            </a:r>
            <a:r>
              <a:rPr lang="fr-CH" sz="1000" b="1" dirty="0" err="1">
                <a:solidFill>
                  <a:schemeClr val="bg1"/>
                </a:solidFill>
              </a:rPr>
              <a:t>comes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from</a:t>
            </a:r>
            <a:r>
              <a:rPr lang="fr-CH" sz="1000" b="1" dirty="0">
                <a:solidFill>
                  <a:schemeClr val="bg1"/>
                </a:solidFill>
              </a:rPr>
              <a:t> IT, NL and DE </a:t>
            </a:r>
            <a:r>
              <a:rPr lang="fr-CH" sz="1000" b="1" dirty="0" err="1">
                <a:solidFill>
                  <a:schemeClr val="bg1"/>
                </a:solidFill>
              </a:rPr>
              <a:t>with</a:t>
            </a:r>
            <a:r>
              <a:rPr lang="fr-CH" sz="1000" b="1" dirty="0">
                <a:solidFill>
                  <a:schemeClr val="bg1"/>
                </a:solidFill>
              </a:rPr>
              <a:t> more </a:t>
            </a:r>
            <a:r>
              <a:rPr lang="fr-CH" sz="1000" b="1" dirty="0" err="1">
                <a:solidFill>
                  <a:schemeClr val="bg1"/>
                </a:solidFill>
              </a:rPr>
              <a:t>than</a:t>
            </a:r>
            <a:r>
              <a:rPr lang="fr-CH" sz="1000" b="1" dirty="0">
                <a:solidFill>
                  <a:schemeClr val="bg1"/>
                </a:solidFill>
              </a:rPr>
              <a:t> 50% of global </a:t>
            </a:r>
            <a:r>
              <a:rPr lang="fr-CH" sz="1000" b="1" dirty="0" err="1">
                <a:solidFill>
                  <a:schemeClr val="bg1"/>
                </a:solidFill>
              </a:rPr>
              <a:t>fleet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sailing</a:t>
            </a:r>
            <a:r>
              <a:rPr lang="fr-CH" sz="1000" b="1" dirty="0">
                <a:solidFill>
                  <a:schemeClr val="bg1"/>
                </a:solidFill>
              </a:rPr>
              <a:t> the Med </a:t>
            </a:r>
            <a:r>
              <a:rPr lang="fr-CH" sz="1000" b="1" dirty="0" err="1">
                <a:solidFill>
                  <a:schemeClr val="bg1"/>
                </a:solidFill>
              </a:rPr>
              <a:t>sea</a:t>
            </a:r>
            <a:r>
              <a:rPr lang="fr-CH" sz="1000" b="1" dirty="0">
                <a:solidFill>
                  <a:schemeClr val="bg1"/>
                </a:solidFill>
              </a:rPr>
              <a:t> in Summer.</a:t>
            </a: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 err="1">
                <a:solidFill>
                  <a:schemeClr val="bg1"/>
                </a:solidFill>
              </a:rPr>
              <a:t>Besides</a:t>
            </a:r>
            <a:r>
              <a:rPr lang="fr-CH" sz="1000" b="1" dirty="0">
                <a:solidFill>
                  <a:schemeClr val="bg1"/>
                </a:solidFill>
              </a:rPr>
              <a:t> North America, </a:t>
            </a:r>
            <a:r>
              <a:rPr lang="fr-CH" sz="1000" b="1" dirty="0">
                <a:solidFill>
                  <a:schemeClr val="accent1"/>
                </a:solidFill>
              </a:rPr>
              <a:t>APAC</a:t>
            </a:r>
            <a:r>
              <a:rPr lang="fr-CH" sz="1000" b="1" dirty="0">
                <a:solidFill>
                  <a:schemeClr val="bg1"/>
                </a:solidFill>
              </a:rPr>
              <a:t> has the </a:t>
            </a:r>
            <a:r>
              <a:rPr lang="fr-CH" sz="1000" b="1" dirty="0" err="1">
                <a:solidFill>
                  <a:schemeClr val="bg1"/>
                </a:solidFill>
              </a:rPr>
              <a:t>most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opportunities</a:t>
            </a:r>
            <a:r>
              <a:rPr lang="fr-CH" sz="1000" b="1" dirty="0">
                <a:solidFill>
                  <a:schemeClr val="bg1"/>
                </a:solidFill>
              </a:rPr>
              <a:t> to </a:t>
            </a:r>
            <a:r>
              <a:rPr lang="fr-CH" sz="1000" b="1" dirty="0" err="1">
                <a:solidFill>
                  <a:schemeClr val="bg1"/>
                </a:solidFill>
              </a:rPr>
              <a:t>offer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with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its</a:t>
            </a:r>
            <a:r>
              <a:rPr lang="fr-CH" sz="1000" b="1" dirty="0">
                <a:solidFill>
                  <a:schemeClr val="bg1"/>
                </a:solidFill>
              </a:rPr>
              <a:t> second position on the </a:t>
            </a:r>
            <a:r>
              <a:rPr lang="fr-CH" sz="1000" b="1" dirty="0" err="1">
                <a:solidFill>
                  <a:schemeClr val="bg1"/>
                </a:solidFill>
              </a:rPr>
              <a:t>billionaire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wealth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ranking</a:t>
            </a:r>
            <a:r>
              <a:rPr lang="fr-CH" sz="1000" b="1" dirty="0">
                <a:solidFill>
                  <a:schemeClr val="bg1"/>
                </a:solidFill>
              </a:rPr>
              <a:t> (27%) not </a:t>
            </a:r>
            <a:r>
              <a:rPr lang="fr-CH" sz="1000" b="1" dirty="0" err="1">
                <a:solidFill>
                  <a:schemeClr val="bg1"/>
                </a:solidFill>
              </a:rPr>
              <a:t>being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reflected</a:t>
            </a:r>
            <a:r>
              <a:rPr lang="fr-CH" sz="1000" b="1" dirty="0">
                <a:solidFill>
                  <a:schemeClr val="bg1"/>
                </a:solidFill>
              </a:rPr>
              <a:t> in yacht </a:t>
            </a:r>
            <a:r>
              <a:rPr lang="fr-CH" sz="1000" b="1" dirty="0" err="1">
                <a:solidFill>
                  <a:schemeClr val="bg1"/>
                </a:solidFill>
              </a:rPr>
              <a:t>ownership</a:t>
            </a:r>
            <a:r>
              <a:rPr lang="fr-CH" sz="1000" b="1" dirty="0">
                <a:solidFill>
                  <a:schemeClr val="bg1"/>
                </a:solidFill>
              </a:rPr>
              <a:t> (</a:t>
            </a:r>
            <a:r>
              <a:rPr lang="fr-CH" sz="1000" b="1" dirty="0" err="1">
                <a:solidFill>
                  <a:schemeClr val="bg1"/>
                </a:solidFill>
              </a:rPr>
              <a:t>only</a:t>
            </a:r>
            <a:r>
              <a:rPr lang="fr-CH" sz="1000" b="1" dirty="0">
                <a:solidFill>
                  <a:schemeClr val="bg1"/>
                </a:solidFill>
              </a:rPr>
              <a:t> 10% of </a:t>
            </a:r>
            <a:r>
              <a:rPr lang="fr-CH" sz="1000" b="1" dirty="0" err="1">
                <a:solidFill>
                  <a:schemeClr val="bg1"/>
                </a:solidFill>
              </a:rPr>
              <a:t>superyacht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owners</a:t>
            </a:r>
            <a:r>
              <a:rPr lang="fr-CH" sz="1000" b="1" dirty="0">
                <a:solidFill>
                  <a:schemeClr val="bg1"/>
                </a:solidFill>
              </a:rPr>
              <a:t> are </a:t>
            </a:r>
            <a:r>
              <a:rPr lang="fr-CH" sz="1000" b="1" dirty="0" err="1">
                <a:solidFill>
                  <a:schemeClr val="bg1"/>
                </a:solidFill>
              </a:rPr>
              <a:t>from</a:t>
            </a:r>
            <a:r>
              <a:rPr lang="fr-CH" sz="1000" b="1" dirty="0">
                <a:solidFill>
                  <a:schemeClr val="bg1"/>
                </a:solidFill>
              </a:rPr>
              <a:t> APAC)</a:t>
            </a: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>
                <a:solidFill>
                  <a:schemeClr val="bg1"/>
                </a:solidFill>
              </a:rPr>
              <a:t>The opposite situation in the </a:t>
            </a:r>
            <a:r>
              <a:rPr lang="fr-CH" sz="1000" b="1" dirty="0">
                <a:solidFill>
                  <a:schemeClr val="accent1"/>
                </a:solidFill>
              </a:rPr>
              <a:t>Middle East </a:t>
            </a:r>
            <a:r>
              <a:rPr lang="fr-CH" sz="1000" b="1" dirty="0" err="1">
                <a:solidFill>
                  <a:schemeClr val="bg1"/>
                </a:solidFill>
              </a:rPr>
              <a:t>also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provides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opportunities</a:t>
            </a:r>
            <a:r>
              <a:rPr lang="fr-CH" sz="1000" b="1" dirty="0">
                <a:solidFill>
                  <a:schemeClr val="bg1"/>
                </a:solidFill>
              </a:rPr>
              <a:t> as the proportion of yacht </a:t>
            </a:r>
            <a:r>
              <a:rPr lang="fr-CH" sz="1000" b="1" dirty="0" err="1">
                <a:solidFill>
                  <a:schemeClr val="bg1"/>
                </a:solidFill>
              </a:rPr>
              <a:t>owners</a:t>
            </a:r>
            <a:r>
              <a:rPr lang="fr-CH" sz="1000" b="1" dirty="0">
                <a:solidFill>
                  <a:schemeClr val="bg1"/>
                </a:solidFill>
              </a:rPr>
              <a:t> (12,8%) </a:t>
            </a:r>
            <a:r>
              <a:rPr lang="fr-CH" sz="1000" b="1" dirty="0" err="1">
                <a:solidFill>
                  <a:schemeClr val="bg1"/>
                </a:solidFill>
              </a:rPr>
              <a:t>is</a:t>
            </a:r>
            <a:r>
              <a:rPr lang="fr-CH" sz="1000" b="1" dirty="0">
                <a:solidFill>
                  <a:schemeClr val="bg1"/>
                </a:solidFill>
              </a:rPr>
              <a:t> high </a:t>
            </a:r>
            <a:r>
              <a:rPr lang="fr-CH" sz="1000" b="1" dirty="0" err="1">
                <a:solidFill>
                  <a:schemeClr val="bg1"/>
                </a:solidFill>
              </a:rPr>
              <a:t>compared</a:t>
            </a:r>
            <a:r>
              <a:rPr lang="fr-CH" sz="1000" b="1" dirty="0">
                <a:solidFill>
                  <a:schemeClr val="bg1"/>
                </a:solidFill>
              </a:rPr>
              <a:t> to the </a:t>
            </a:r>
            <a:r>
              <a:rPr lang="fr-CH" sz="1000" b="1" dirty="0" err="1">
                <a:solidFill>
                  <a:schemeClr val="bg1"/>
                </a:solidFill>
              </a:rPr>
              <a:t>amount</a:t>
            </a:r>
            <a:r>
              <a:rPr lang="fr-CH" sz="1000" b="1" dirty="0">
                <a:solidFill>
                  <a:schemeClr val="bg1"/>
                </a:solidFill>
              </a:rPr>
              <a:t> of </a:t>
            </a:r>
            <a:r>
              <a:rPr lang="fr-CH" sz="1000" b="1" dirty="0" err="1">
                <a:solidFill>
                  <a:schemeClr val="bg1"/>
                </a:solidFill>
              </a:rPr>
              <a:t>wealth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there</a:t>
            </a:r>
            <a:r>
              <a:rPr lang="fr-CH" sz="1000" b="1" dirty="0">
                <a:solidFill>
                  <a:schemeClr val="bg1"/>
                </a:solidFill>
              </a:rPr>
              <a:t>.</a:t>
            </a: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endParaRPr lang="fr-CH" sz="1000" b="1" dirty="0">
              <a:solidFill>
                <a:schemeClr val="bg1"/>
              </a:solidFill>
            </a:endParaRP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 err="1">
                <a:solidFill>
                  <a:schemeClr val="bg1"/>
                </a:solidFill>
              </a:rPr>
              <a:t>Overall</a:t>
            </a:r>
            <a:r>
              <a:rPr lang="fr-CH" sz="1000" b="1" dirty="0">
                <a:solidFill>
                  <a:schemeClr val="bg1"/>
                </a:solidFill>
              </a:rPr>
              <a:t> trend on new </a:t>
            </a:r>
            <a:r>
              <a:rPr lang="fr-CH" sz="1000" b="1" dirty="0" err="1">
                <a:solidFill>
                  <a:schemeClr val="bg1"/>
                </a:solidFill>
              </a:rPr>
              <a:t>build</a:t>
            </a:r>
            <a:r>
              <a:rPr lang="fr-CH" sz="1000" b="1" dirty="0">
                <a:solidFill>
                  <a:schemeClr val="bg1"/>
                </a:solidFill>
              </a:rPr>
              <a:t> (2024-2028) </a:t>
            </a:r>
            <a:r>
              <a:rPr lang="fr-CH" sz="1000" b="1" dirty="0" err="1">
                <a:solidFill>
                  <a:schemeClr val="bg1"/>
                </a:solidFill>
              </a:rPr>
              <a:t>does</a:t>
            </a:r>
            <a:r>
              <a:rPr lang="fr-CH" sz="1000" b="1" dirty="0">
                <a:solidFill>
                  <a:schemeClr val="bg1"/>
                </a:solidFill>
              </a:rPr>
              <a:t> not show </a:t>
            </a:r>
            <a:r>
              <a:rPr lang="fr-CH" sz="1000" b="1" dirty="0" err="1">
                <a:solidFill>
                  <a:schemeClr val="bg1"/>
                </a:solidFill>
              </a:rPr>
              <a:t>any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significant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increase</a:t>
            </a:r>
            <a:r>
              <a:rPr lang="fr-CH" sz="1000" b="1" dirty="0">
                <a:solidFill>
                  <a:schemeClr val="bg1"/>
                </a:solidFill>
              </a:rPr>
              <a:t> by </a:t>
            </a:r>
            <a:r>
              <a:rPr lang="fr-CH" sz="1000" b="1" dirty="0" err="1">
                <a:solidFill>
                  <a:schemeClr val="bg1"/>
                </a:solidFill>
              </a:rPr>
              <a:t>any</a:t>
            </a:r>
            <a:r>
              <a:rPr lang="fr-CH" sz="1000" b="1" dirty="0">
                <a:solidFill>
                  <a:schemeClr val="bg1"/>
                </a:solidFill>
              </a:rPr>
              <a:t> country in yacht </a:t>
            </a:r>
            <a:r>
              <a:rPr lang="fr-CH" sz="1000" b="1" dirty="0" err="1">
                <a:solidFill>
                  <a:schemeClr val="bg1"/>
                </a:solidFill>
              </a:rPr>
              <a:t>ownership</a:t>
            </a:r>
            <a:r>
              <a:rPr lang="fr-CH" sz="1000" b="1" dirty="0">
                <a:solidFill>
                  <a:schemeClr val="bg1"/>
                </a:solidFill>
              </a:rPr>
              <a:t> (</a:t>
            </a:r>
            <a:r>
              <a:rPr lang="fr-CH" sz="1000" b="1" dirty="0" err="1">
                <a:solidFill>
                  <a:schemeClr val="bg1"/>
                </a:solidFill>
              </a:rPr>
              <a:t>besides</a:t>
            </a:r>
            <a:r>
              <a:rPr lang="fr-CH" sz="1000" b="1" dirty="0">
                <a:solidFill>
                  <a:schemeClr val="bg1"/>
                </a:solidFill>
              </a:rPr>
              <a:t> the USA at 29%)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E9A2C-BA30-50C1-5ACD-2A750FAF0724}"/>
              </a:ext>
            </a:extLst>
          </p:cNvPr>
          <p:cNvSpPr txBox="1"/>
          <p:nvPr/>
        </p:nvSpPr>
        <p:spPr>
          <a:xfrm>
            <a:off x="6921207" y="1601496"/>
            <a:ext cx="178230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fr-CH" sz="1400" dirty="0" err="1">
                <a:solidFill>
                  <a:schemeClr val="bg1"/>
                </a:solidFill>
              </a:rPr>
              <a:t>Average</a:t>
            </a:r>
            <a:r>
              <a:rPr lang="fr-CH" sz="1400" dirty="0">
                <a:solidFill>
                  <a:schemeClr val="bg1"/>
                </a:solidFill>
              </a:rPr>
              <a:t> LOA per yacht by main BNPP </a:t>
            </a:r>
            <a:r>
              <a:rPr lang="fr-CH" sz="1400" dirty="0" err="1">
                <a:solidFill>
                  <a:schemeClr val="bg1"/>
                </a:solidFill>
              </a:rPr>
              <a:t>served</a:t>
            </a:r>
            <a:r>
              <a:rPr lang="fr-CH" sz="1400" dirty="0">
                <a:solidFill>
                  <a:schemeClr val="bg1"/>
                </a:solidFill>
              </a:rPr>
              <a:t> </a:t>
            </a:r>
            <a:r>
              <a:rPr lang="fr-CH" sz="1400" dirty="0" err="1">
                <a:solidFill>
                  <a:schemeClr val="bg1"/>
                </a:solidFill>
              </a:rPr>
              <a:t>region</a:t>
            </a:r>
            <a:r>
              <a:rPr lang="fr-CH" sz="14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fr-CH" sz="1400" dirty="0">
              <a:solidFill>
                <a:schemeClr val="bg1"/>
              </a:solidFill>
            </a:endParaRPr>
          </a:p>
          <a:p>
            <a:pPr algn="ctr"/>
            <a:r>
              <a:rPr lang="fr-CH" sz="1400" dirty="0">
                <a:solidFill>
                  <a:schemeClr val="bg1"/>
                </a:solidFill>
              </a:rPr>
              <a:t>- </a:t>
            </a:r>
            <a:r>
              <a:rPr lang="fr-CH" sz="1400" b="1" dirty="0">
                <a:solidFill>
                  <a:schemeClr val="bg1"/>
                </a:solidFill>
              </a:rPr>
              <a:t>Middle East: 64m</a:t>
            </a:r>
          </a:p>
          <a:p>
            <a:pPr algn="ctr"/>
            <a:r>
              <a:rPr lang="fr-CH" sz="1400" b="1" dirty="0">
                <a:solidFill>
                  <a:schemeClr val="bg1"/>
                </a:solidFill>
              </a:rPr>
              <a:t>- Asia: 57m</a:t>
            </a:r>
          </a:p>
          <a:p>
            <a:pPr algn="ctr"/>
            <a:r>
              <a:rPr lang="fr-CH" sz="1400" b="1" dirty="0">
                <a:solidFill>
                  <a:schemeClr val="bg1"/>
                </a:solidFill>
              </a:rPr>
              <a:t>- Europe: 51m</a:t>
            </a:r>
          </a:p>
          <a:p>
            <a:endParaRPr lang="en-US" sz="1400" dirty="0">
              <a:solidFill>
                <a:schemeClr val="accent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952A55-0276-CBF3-D852-7E614AC15722}"/>
              </a:ext>
            </a:extLst>
          </p:cNvPr>
          <p:cNvGrpSpPr/>
          <p:nvPr/>
        </p:nvGrpSpPr>
        <p:grpSpPr>
          <a:xfrm>
            <a:off x="611560" y="1201878"/>
            <a:ext cx="1763261" cy="3168649"/>
            <a:chOff x="74122" y="980728"/>
            <a:chExt cx="1412569" cy="5184576"/>
          </a:xfrm>
        </p:grpSpPr>
        <p:sp>
          <p:nvSpPr>
            <p:cNvPr id="11" name="Curved Left Arrow 4">
              <a:extLst>
                <a:ext uri="{FF2B5EF4-FFF2-40B4-BE49-F238E27FC236}">
                  <a16:creationId xmlns:a16="http://schemas.microsoft.com/office/drawing/2014/main" id="{D35D0A00-4420-3242-041E-B08C7466F6BA}"/>
                </a:ext>
              </a:extLst>
            </p:cNvPr>
            <p:cNvSpPr/>
            <p:nvPr/>
          </p:nvSpPr>
          <p:spPr>
            <a:xfrm rot="10800000">
              <a:off x="74122" y="980728"/>
              <a:ext cx="1329526" cy="5184576"/>
            </a:xfrm>
            <a:prstGeom prst="curvedLeftArrow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D5A025-8195-15AD-84ED-4CD306C9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2" t="19300" r="6208"/>
            <a:stretch/>
          </p:blipFill>
          <p:spPr>
            <a:xfrm>
              <a:off x="258090" y="5176138"/>
              <a:ext cx="1228600" cy="833562"/>
            </a:xfrm>
            <a:prstGeom prst="ellipse">
              <a:avLst/>
            </a:prstGeom>
            <a:ln w="63500" cap="rnd">
              <a:noFill/>
            </a:ln>
            <a:effectLst>
              <a:outerShdw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E175AD-1289-F940-7279-3BC0D16C2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90" y="1493528"/>
              <a:ext cx="1228600" cy="726939"/>
            </a:xfrm>
            <a:prstGeom prst="ellipse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6AEA0F-1689-DB92-F3C7-5DA4205F9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91" y="4243872"/>
              <a:ext cx="1228600" cy="784561"/>
            </a:xfrm>
            <a:prstGeom prst="ellipse">
              <a:avLst/>
            </a:prstGeom>
            <a:ln w="63500" cap="rnd">
              <a:noFill/>
            </a:ln>
            <a:effectLst>
              <a:outerShdw sx="-80000" sy="-18000" rotWithShape="0">
                <a:schemeClr val="tx1"/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DB6B5A-F645-37DC-E02B-6B6583F6548D}"/>
                </a:ext>
              </a:extLst>
            </p:cNvPr>
            <p:cNvSpPr/>
            <p:nvPr/>
          </p:nvSpPr>
          <p:spPr>
            <a:xfrm>
              <a:off x="120016" y="4937340"/>
              <a:ext cx="995600" cy="34032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CH" sz="1050" b="1" dirty="0">
                  <a:solidFill>
                    <a:schemeClr val="accent1"/>
                  </a:solidFill>
                  <a:latin typeface="+mj-lt"/>
                </a:rPr>
                <a:t>ART COLLECTION</a:t>
              </a:r>
              <a:endParaRPr lang="en-US" sz="1050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14C15EA9-E55F-C7D3-73E7-6E8C47A88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91" y="3338100"/>
              <a:ext cx="1228599" cy="8430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D79066-0485-C094-D799-D62D25C7020D}"/>
                </a:ext>
              </a:extLst>
            </p:cNvPr>
            <p:cNvSpPr/>
            <p:nvPr/>
          </p:nvSpPr>
          <p:spPr>
            <a:xfrm>
              <a:off x="131762" y="4003332"/>
              <a:ext cx="995600" cy="34032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CH" sz="1050" b="1" dirty="0">
                  <a:solidFill>
                    <a:schemeClr val="accent1"/>
                  </a:solidFill>
                  <a:latin typeface="+mj-lt"/>
                </a:rPr>
                <a:t>CLASSIC CARS</a:t>
              </a:r>
              <a:endParaRPr lang="en-US" sz="1050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8E6A85-C0D1-D621-6F38-79A0ED979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90" y="2350201"/>
              <a:ext cx="1228600" cy="912404"/>
            </a:xfrm>
            <a:prstGeom prst="ellipse">
              <a:avLst/>
            </a:prstGeom>
            <a:ln w="63500" cap="rnd">
              <a:noFill/>
            </a:ln>
            <a:effectLst>
              <a:outerShdw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99E852-F211-B3E5-460B-1A1912E3E1A7}"/>
                </a:ext>
              </a:extLst>
            </p:cNvPr>
            <p:cNvSpPr/>
            <p:nvPr/>
          </p:nvSpPr>
          <p:spPr>
            <a:xfrm>
              <a:off x="143128" y="3140575"/>
              <a:ext cx="995600" cy="34032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CH" sz="1050" b="1" dirty="0">
                  <a:solidFill>
                    <a:schemeClr val="accent1"/>
                  </a:solidFill>
                  <a:latin typeface="+mj-lt"/>
                </a:rPr>
                <a:t>SPORTS</a:t>
              </a:r>
              <a:endParaRPr lang="en-US" sz="105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4995009-2163-E22D-801C-E1E7CF0D4ED9}"/>
                </a:ext>
              </a:extLst>
            </p:cNvPr>
            <p:cNvSpPr/>
            <p:nvPr/>
          </p:nvSpPr>
          <p:spPr>
            <a:xfrm>
              <a:off x="120016" y="2204864"/>
              <a:ext cx="995600" cy="34032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  <a:latin typeface="+mj-lt"/>
                </a:rPr>
                <a:t>PRIVATE JET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60A451-87AA-DEAC-86B7-4CE13954FC4F}"/>
                </a:ext>
              </a:extLst>
            </p:cNvPr>
            <p:cNvSpPr/>
            <p:nvPr/>
          </p:nvSpPr>
          <p:spPr>
            <a:xfrm>
              <a:off x="143128" y="1357711"/>
              <a:ext cx="995600" cy="34032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  <a:latin typeface="+mj-lt"/>
                </a:rPr>
                <a:t>SUPERYACHT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67625B9-5649-7D17-A1DD-8AD03EE5FAA9}"/>
              </a:ext>
            </a:extLst>
          </p:cNvPr>
          <p:cNvSpPr/>
          <p:nvPr/>
        </p:nvSpPr>
        <p:spPr>
          <a:xfrm>
            <a:off x="358604" y="1013762"/>
            <a:ext cx="1405084" cy="27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1050" b="1" dirty="0">
                <a:solidFill>
                  <a:schemeClr val="tx1"/>
                </a:solidFill>
                <a:latin typeface="+mj-lt"/>
              </a:rPr>
              <a:t>DESIRES HIERARCHY</a:t>
            </a:r>
          </a:p>
          <a:p>
            <a:endParaRPr lang="en-US" sz="105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42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23DA-1CDB-8BC1-737A-C6E92904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FBC69A-60D0-A7D2-DD3C-BBCBD128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400" dirty="0" err="1"/>
              <a:t>Billionaires</a:t>
            </a:r>
            <a:r>
              <a:rPr lang="fr-CH" sz="2400" dirty="0"/>
              <a:t> hobbies: </a:t>
            </a:r>
            <a:r>
              <a:rPr lang="fr-CH" sz="2400" dirty="0" err="1">
                <a:solidFill>
                  <a:schemeClr val="bg2"/>
                </a:solidFill>
              </a:rPr>
              <a:t>Where</a:t>
            </a:r>
            <a:r>
              <a:rPr lang="fr-CH" sz="2400" dirty="0">
                <a:solidFill>
                  <a:schemeClr val="bg2"/>
                </a:solidFill>
              </a:rPr>
              <a:t> are </a:t>
            </a:r>
            <a:r>
              <a:rPr lang="fr-CH" sz="2400" dirty="0" err="1">
                <a:solidFill>
                  <a:schemeClr val="bg2"/>
                </a:solidFill>
              </a:rPr>
              <a:t>they</a:t>
            </a:r>
            <a:r>
              <a:rPr lang="fr-CH" sz="2400" dirty="0">
                <a:solidFill>
                  <a:schemeClr val="bg2"/>
                </a:solidFill>
              </a:rPr>
              <a:t> </a:t>
            </a:r>
            <a:r>
              <a:rPr lang="fr-CH" sz="2400" dirty="0" err="1">
                <a:solidFill>
                  <a:schemeClr val="bg2"/>
                </a:solidFill>
              </a:rPr>
              <a:t>likely</a:t>
            </a:r>
            <a:r>
              <a:rPr lang="fr-CH" sz="2400" dirty="0">
                <a:solidFill>
                  <a:schemeClr val="bg2"/>
                </a:solidFill>
              </a:rPr>
              <a:t> to </a:t>
            </a:r>
            <a:r>
              <a:rPr lang="fr-CH" sz="2400" dirty="0" err="1">
                <a:solidFill>
                  <a:schemeClr val="bg2"/>
                </a:solidFill>
              </a:rPr>
              <a:t>spend</a:t>
            </a:r>
            <a:r>
              <a:rPr lang="fr-CH" sz="2400" dirty="0">
                <a:solidFill>
                  <a:schemeClr val="bg2"/>
                </a:solidFill>
              </a:rPr>
              <a:t> </a:t>
            </a:r>
            <a:r>
              <a:rPr lang="fr-CH" sz="2400" dirty="0" err="1">
                <a:solidFill>
                  <a:schemeClr val="bg2"/>
                </a:solidFill>
              </a:rPr>
              <a:t>their</a:t>
            </a:r>
            <a:r>
              <a:rPr lang="fr-CH" sz="2400" dirty="0">
                <a:solidFill>
                  <a:schemeClr val="bg2"/>
                </a:solidFill>
              </a:rPr>
              <a:t> money?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4450-734F-85EC-FB47-257244ED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FAACD0-5746-B7C3-1D61-04B3113B466D}"/>
              </a:ext>
            </a:extLst>
          </p:cNvPr>
          <p:cNvSpPr/>
          <p:nvPr/>
        </p:nvSpPr>
        <p:spPr>
          <a:xfrm>
            <a:off x="4751302" y="958264"/>
            <a:ext cx="4051276" cy="15943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33231" rIns="33231" bIns="33231" rtlCol="0" anchor="ctr"/>
          <a:lstStyle/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>
                <a:solidFill>
                  <a:schemeClr val="bg1"/>
                </a:solidFill>
              </a:rPr>
              <a:t>Of 3,323 </a:t>
            </a:r>
            <a:r>
              <a:rPr lang="fr-CH" sz="1000" b="1" dirty="0" err="1">
                <a:solidFill>
                  <a:schemeClr val="bg1"/>
                </a:solidFill>
              </a:rPr>
              <a:t>billionaires</a:t>
            </a:r>
            <a:r>
              <a:rPr lang="fr-CH" sz="1000" b="1" dirty="0">
                <a:solidFill>
                  <a:schemeClr val="bg1"/>
                </a:solidFill>
              </a:rPr>
              <a:t> in 2023 – 87% men – 90% &gt;50yo</a:t>
            </a:r>
          </a:p>
          <a:p>
            <a:pPr marL="817200" lvl="2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 err="1">
                <a:solidFill>
                  <a:schemeClr val="bg1"/>
                </a:solidFill>
              </a:rPr>
              <a:t>Appeal</a:t>
            </a:r>
            <a:r>
              <a:rPr lang="fr-CH" sz="1000" b="1" dirty="0">
                <a:solidFill>
                  <a:schemeClr val="bg1"/>
                </a:solidFill>
              </a:rPr>
              <a:t> for jet (35,9%) and yacht (13,8%) assets </a:t>
            </a:r>
            <a:r>
              <a:rPr lang="fr-CH" sz="1000" b="1" dirty="0" err="1">
                <a:solidFill>
                  <a:schemeClr val="bg1"/>
                </a:solidFill>
              </a:rPr>
              <a:t>is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strong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amongst</a:t>
            </a:r>
            <a:r>
              <a:rPr lang="fr-CH" sz="1000" b="1" dirty="0">
                <a:solidFill>
                  <a:schemeClr val="bg1"/>
                </a:solidFill>
              </a:rPr>
              <a:t> men </a:t>
            </a:r>
            <a:r>
              <a:rPr lang="fr-CH" sz="1000" b="1" dirty="0" err="1">
                <a:solidFill>
                  <a:schemeClr val="bg1"/>
                </a:solidFill>
              </a:rPr>
              <a:t>billionaires</a:t>
            </a:r>
            <a:endParaRPr lang="fr-CH" sz="1000" b="1" dirty="0">
              <a:solidFill>
                <a:schemeClr val="bg1"/>
              </a:solidFill>
            </a:endParaRP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>
                <a:solidFill>
                  <a:schemeClr val="bg1"/>
                </a:solidFill>
              </a:rPr>
              <a:t>But </a:t>
            </a:r>
            <a:r>
              <a:rPr lang="fr-CH" sz="1000" b="1" dirty="0" err="1">
                <a:solidFill>
                  <a:schemeClr val="bg1"/>
                </a:solidFill>
              </a:rPr>
              <a:t>mostly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predominant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with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older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generations</a:t>
            </a:r>
            <a:r>
              <a:rPr lang="fr-CH" sz="1000" b="1" dirty="0">
                <a:solidFill>
                  <a:schemeClr val="bg1"/>
                </a:solidFill>
              </a:rPr>
              <a:t> (&gt;50)</a:t>
            </a: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>
                <a:solidFill>
                  <a:schemeClr val="bg1"/>
                </a:solidFill>
              </a:rPr>
              <a:t>New </a:t>
            </a:r>
            <a:r>
              <a:rPr lang="fr-CH" sz="1000" b="1" dirty="0" err="1">
                <a:solidFill>
                  <a:schemeClr val="bg1"/>
                </a:solidFill>
              </a:rPr>
              <a:t>gen</a:t>
            </a:r>
            <a:r>
              <a:rPr lang="fr-CH" sz="1000" b="1" dirty="0">
                <a:solidFill>
                  <a:schemeClr val="bg1"/>
                </a:solidFill>
              </a:rPr>
              <a:t> of </a:t>
            </a:r>
            <a:r>
              <a:rPr lang="fr-CH" sz="1000" b="1" dirty="0" err="1">
                <a:solidFill>
                  <a:schemeClr val="bg1"/>
                </a:solidFill>
              </a:rPr>
              <a:t>bilionaires</a:t>
            </a:r>
            <a:r>
              <a:rPr lang="fr-CH" sz="1000" b="1" dirty="0">
                <a:solidFill>
                  <a:schemeClr val="bg1"/>
                </a:solidFill>
              </a:rPr>
              <a:t> (&lt;50) incl. </a:t>
            </a:r>
            <a:r>
              <a:rPr lang="fr-CH" sz="1000" b="1" dirty="0" err="1">
                <a:solidFill>
                  <a:schemeClr val="bg1"/>
                </a:solidFill>
              </a:rPr>
              <a:t>those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inheriting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generational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wealth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favor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>
                <a:solidFill>
                  <a:schemeClr val="accent1"/>
                </a:solidFill>
              </a:rPr>
              <a:t>travelling</a:t>
            </a:r>
            <a:r>
              <a:rPr lang="fr-CH" sz="1000" b="1" dirty="0">
                <a:solidFill>
                  <a:schemeClr val="bg1"/>
                </a:solidFill>
              </a:rPr>
              <a:t> and </a:t>
            </a:r>
            <a:r>
              <a:rPr lang="fr-CH" sz="1000" b="1" dirty="0" err="1">
                <a:solidFill>
                  <a:schemeClr val="accent1"/>
                </a:solidFill>
              </a:rPr>
              <a:t>technology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</a:p>
          <a:p>
            <a:pPr marL="360000" lvl="1" indent="-171450" algn="just">
              <a:spcAft>
                <a:spcPts val="600"/>
              </a:spcAft>
              <a:buClr>
                <a:srgbClr val="00915A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H" sz="1000" b="1" dirty="0" err="1">
                <a:solidFill>
                  <a:schemeClr val="bg1"/>
                </a:solidFill>
              </a:rPr>
              <a:t>Higher</a:t>
            </a:r>
            <a:r>
              <a:rPr lang="fr-CH" sz="1000" b="1" dirty="0">
                <a:solidFill>
                  <a:schemeClr val="bg1"/>
                </a:solidFill>
              </a:rPr>
              <a:t> </a:t>
            </a:r>
            <a:r>
              <a:rPr lang="fr-CH" sz="1000" b="1" dirty="0" err="1">
                <a:solidFill>
                  <a:schemeClr val="bg1"/>
                </a:solidFill>
              </a:rPr>
              <a:t>consideration</a:t>
            </a:r>
            <a:r>
              <a:rPr lang="fr-CH" sz="1000" b="1" dirty="0">
                <a:solidFill>
                  <a:schemeClr val="bg1"/>
                </a:solidFill>
              </a:rPr>
              <a:t> for </a:t>
            </a:r>
            <a:r>
              <a:rPr lang="fr-CH" sz="1000" b="1" dirty="0" err="1">
                <a:solidFill>
                  <a:schemeClr val="bg1"/>
                </a:solidFill>
              </a:rPr>
              <a:t>experiences</a:t>
            </a:r>
            <a:r>
              <a:rPr lang="fr-CH" sz="1000" b="1" dirty="0">
                <a:solidFill>
                  <a:schemeClr val="bg1"/>
                </a:solidFill>
              </a:rPr>
              <a:t> (</a:t>
            </a:r>
            <a:r>
              <a:rPr lang="fr-CH" sz="1000" b="1" dirty="0" err="1">
                <a:solidFill>
                  <a:schemeClr val="bg1"/>
                </a:solidFill>
              </a:rPr>
              <a:t>travel</a:t>
            </a:r>
            <a:r>
              <a:rPr lang="fr-CH" sz="1000" b="1" dirty="0">
                <a:solidFill>
                  <a:schemeClr val="bg1"/>
                </a:solidFill>
              </a:rPr>
              <a:t>) vs possessions</a:t>
            </a:r>
            <a:endParaRPr lang="fr-CH" sz="1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AD1BAC66-7AC0-34B3-B13D-BF5D4B9D8E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43842712"/>
                  </p:ext>
                </p:extLst>
              </p:nvPr>
            </p:nvGraphicFramePr>
            <p:xfrm>
              <a:off x="107504" y="4347721"/>
              <a:ext cx="2808312" cy="15943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AD1BAC66-7AC0-34B3-B13D-BF5D4B9D8E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04" y="4347721"/>
                <a:ext cx="2808312" cy="159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CE16D0F7-C0F0-0146-8A02-BB28677EA9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81607389"/>
                  </p:ext>
                </p:extLst>
              </p:nvPr>
            </p:nvGraphicFramePr>
            <p:xfrm>
              <a:off x="2915816" y="4347721"/>
              <a:ext cx="2808312" cy="15943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CE16D0F7-C0F0-0146-8A02-BB28677EA9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5816" y="4347721"/>
                <a:ext cx="2808312" cy="159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8289B1B6-CF26-7EE9-CACE-3306592BEDD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71042126"/>
                  </p:ext>
                </p:extLst>
              </p:nvPr>
            </p:nvGraphicFramePr>
            <p:xfrm>
              <a:off x="5724128" y="4347721"/>
              <a:ext cx="3078450" cy="15943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8289B1B6-CF26-7EE9-CACE-3306592BED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4128" y="4347721"/>
                <a:ext cx="3078450" cy="1594398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2296D91-8ED6-CC90-58CC-7E3CEDE6DE37}"/>
              </a:ext>
            </a:extLst>
          </p:cNvPr>
          <p:cNvSpPr txBox="1"/>
          <p:nvPr/>
        </p:nvSpPr>
        <p:spPr>
          <a:xfrm>
            <a:off x="179512" y="4170230"/>
            <a:ext cx="2808312" cy="1928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400" b="1" dirty="0">
                <a:solidFill>
                  <a:schemeClr val="bg1"/>
                </a:solidFill>
              </a:rPr>
              <a:t>Top 5 </a:t>
            </a:r>
            <a:r>
              <a:rPr lang="fr-CH" sz="1400" b="1" dirty="0" err="1">
                <a:solidFill>
                  <a:schemeClr val="bg1"/>
                </a:solidFill>
              </a:rPr>
              <a:t>billionaire</a:t>
            </a:r>
            <a:r>
              <a:rPr lang="fr-CH" sz="1400" b="1" dirty="0">
                <a:solidFill>
                  <a:schemeClr val="bg1"/>
                </a:solidFill>
              </a:rPr>
              <a:t> hobbies by </a:t>
            </a:r>
            <a:r>
              <a:rPr lang="fr-CH" sz="1400" b="1" dirty="0" err="1">
                <a:solidFill>
                  <a:schemeClr val="bg1"/>
                </a:solidFill>
              </a:rPr>
              <a:t>age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8B75FA-D629-AB25-B402-45318B945BC5}"/>
              </a:ext>
            </a:extLst>
          </p:cNvPr>
          <p:cNvSpPr txBox="1"/>
          <p:nvPr/>
        </p:nvSpPr>
        <p:spPr>
          <a:xfrm>
            <a:off x="4751302" y="2699197"/>
            <a:ext cx="4051276" cy="1703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fr-CH" sz="1400" dirty="0">
                <a:solidFill>
                  <a:schemeClr val="accent1"/>
                </a:solidFill>
              </a:rPr>
              <a:t>$6,3trn baby boomer (&gt;70)  </a:t>
            </a:r>
            <a:r>
              <a:rPr lang="fr-CH" sz="1400" dirty="0" err="1">
                <a:solidFill>
                  <a:schemeClr val="accent1"/>
                </a:solidFill>
              </a:rPr>
              <a:t>wealth</a:t>
            </a:r>
            <a:r>
              <a:rPr lang="fr-CH" sz="1400" dirty="0">
                <a:solidFill>
                  <a:schemeClr val="accent1"/>
                </a:solidFill>
              </a:rPr>
              <a:t> </a:t>
            </a:r>
            <a:r>
              <a:rPr lang="fr-CH" sz="1400" dirty="0" err="1">
                <a:solidFill>
                  <a:schemeClr val="accent1"/>
                </a:solidFill>
              </a:rPr>
              <a:t>transfer</a:t>
            </a:r>
            <a:r>
              <a:rPr lang="fr-CH" sz="1400" dirty="0">
                <a:solidFill>
                  <a:schemeClr val="accent1"/>
                </a:solidFill>
              </a:rPr>
              <a:t> over </a:t>
            </a:r>
            <a:r>
              <a:rPr lang="fr-CH" sz="1400" dirty="0" err="1">
                <a:solidFill>
                  <a:schemeClr val="accent1"/>
                </a:solidFill>
              </a:rPr>
              <a:t>next</a:t>
            </a:r>
            <a:r>
              <a:rPr lang="fr-CH" sz="1400" dirty="0">
                <a:solidFill>
                  <a:schemeClr val="accent1"/>
                </a:solidFill>
              </a:rPr>
              <a:t> 15 </a:t>
            </a:r>
            <a:r>
              <a:rPr lang="fr-CH" sz="1400" dirty="0" err="1">
                <a:solidFill>
                  <a:schemeClr val="accent1"/>
                </a:solidFill>
              </a:rPr>
              <a:t>years</a:t>
            </a:r>
            <a:endParaRPr lang="fr-CH" sz="1400" dirty="0">
              <a:solidFill>
                <a:schemeClr val="accent1"/>
              </a:solidFill>
            </a:endParaRPr>
          </a:p>
          <a:p>
            <a:pPr algn="ctr"/>
            <a:endParaRPr lang="fr-CH" sz="1200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CH" sz="1200" b="1" i="1" dirty="0">
                <a:solidFill>
                  <a:schemeClr val="bg1"/>
                </a:solidFill>
              </a:rPr>
              <a:t>Will new </a:t>
            </a:r>
            <a:r>
              <a:rPr lang="fr-CH" sz="1200" b="1" i="1" dirty="0" err="1">
                <a:solidFill>
                  <a:schemeClr val="bg1"/>
                </a:solidFill>
              </a:rPr>
              <a:t>generations</a:t>
            </a:r>
            <a:r>
              <a:rPr lang="fr-CH" sz="1200" b="1" i="1" dirty="0">
                <a:solidFill>
                  <a:schemeClr val="bg1"/>
                </a:solidFill>
              </a:rPr>
              <a:t> care about yachting/jet </a:t>
            </a:r>
            <a:r>
              <a:rPr lang="fr-CH" sz="1200" b="1" i="1" dirty="0" err="1">
                <a:solidFill>
                  <a:schemeClr val="bg1"/>
                </a:solidFill>
              </a:rPr>
              <a:t>ownership</a:t>
            </a:r>
            <a:r>
              <a:rPr lang="fr-CH" sz="1200" b="1" i="1" dirty="0">
                <a:solidFill>
                  <a:schemeClr val="bg1"/>
                </a:solidFill>
              </a:rPr>
              <a:t>?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CH" sz="1200" b="1" i="1" dirty="0">
                <a:solidFill>
                  <a:schemeClr val="bg1"/>
                </a:solidFill>
              </a:rPr>
              <a:t>Can </a:t>
            </a:r>
            <a:r>
              <a:rPr lang="fr-CH" sz="1200" b="1" i="1" dirty="0" err="1">
                <a:solidFill>
                  <a:schemeClr val="bg1"/>
                </a:solidFill>
              </a:rPr>
              <a:t>boating</a:t>
            </a:r>
            <a:r>
              <a:rPr lang="fr-CH" sz="1200" b="1" i="1" dirty="0">
                <a:solidFill>
                  <a:schemeClr val="bg1"/>
                </a:solidFill>
              </a:rPr>
              <a:t> </a:t>
            </a:r>
            <a:r>
              <a:rPr lang="fr-CH" sz="1200" b="1" i="1" dirty="0" err="1">
                <a:solidFill>
                  <a:schemeClr val="bg1"/>
                </a:solidFill>
              </a:rPr>
              <a:t>be</a:t>
            </a:r>
            <a:r>
              <a:rPr lang="fr-CH" sz="1200" b="1" i="1" dirty="0">
                <a:solidFill>
                  <a:schemeClr val="bg1"/>
                </a:solidFill>
              </a:rPr>
              <a:t> a </a:t>
            </a:r>
            <a:r>
              <a:rPr lang="fr-CH" sz="1200" b="1" i="1" dirty="0" err="1">
                <a:solidFill>
                  <a:schemeClr val="bg1"/>
                </a:solidFill>
              </a:rPr>
              <a:t>vessel</a:t>
            </a:r>
            <a:r>
              <a:rPr lang="fr-CH" sz="1200" b="1" i="1" dirty="0">
                <a:solidFill>
                  <a:schemeClr val="bg1"/>
                </a:solidFill>
              </a:rPr>
              <a:t> for </a:t>
            </a:r>
            <a:r>
              <a:rPr lang="fr-CH" sz="1200" b="1" i="1" dirty="0" err="1">
                <a:solidFill>
                  <a:schemeClr val="bg1"/>
                </a:solidFill>
              </a:rPr>
              <a:t>philanthropy</a:t>
            </a:r>
            <a:r>
              <a:rPr lang="fr-CH" sz="1200" b="1" i="1" dirty="0">
                <a:solidFill>
                  <a:schemeClr val="bg1"/>
                </a:solidFill>
              </a:rPr>
              <a:t>?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CH" sz="1200" b="1" i="1" dirty="0">
                <a:solidFill>
                  <a:schemeClr val="bg1"/>
                </a:solidFill>
              </a:rPr>
              <a:t>Do new </a:t>
            </a:r>
            <a:r>
              <a:rPr lang="fr-CH" sz="1200" b="1" i="1" dirty="0" err="1">
                <a:solidFill>
                  <a:schemeClr val="bg1"/>
                </a:solidFill>
              </a:rPr>
              <a:t>generations</a:t>
            </a:r>
            <a:r>
              <a:rPr lang="fr-CH" sz="1200" b="1" i="1" dirty="0">
                <a:solidFill>
                  <a:schemeClr val="bg1"/>
                </a:solidFill>
              </a:rPr>
              <a:t> </a:t>
            </a:r>
            <a:r>
              <a:rPr lang="fr-CH" sz="1200" b="1" i="1" dirty="0" err="1">
                <a:solidFill>
                  <a:schemeClr val="bg1"/>
                </a:solidFill>
              </a:rPr>
              <a:t>favor</a:t>
            </a:r>
            <a:r>
              <a:rPr lang="fr-CH" sz="1200" b="1" i="1" dirty="0">
                <a:solidFill>
                  <a:schemeClr val="bg1"/>
                </a:solidFill>
              </a:rPr>
              <a:t> </a:t>
            </a:r>
            <a:r>
              <a:rPr lang="fr-CH" sz="1200" b="1" i="1" dirty="0" err="1">
                <a:solidFill>
                  <a:schemeClr val="bg1"/>
                </a:solidFill>
              </a:rPr>
              <a:t>experiences</a:t>
            </a:r>
            <a:r>
              <a:rPr lang="fr-CH" sz="1200" b="1" i="1" dirty="0">
                <a:solidFill>
                  <a:schemeClr val="bg1"/>
                </a:solidFill>
              </a:rPr>
              <a:t> vs </a:t>
            </a:r>
            <a:r>
              <a:rPr lang="fr-CH" sz="1200" b="1" i="1" dirty="0" err="1">
                <a:solidFill>
                  <a:schemeClr val="bg1"/>
                </a:solidFill>
              </a:rPr>
              <a:t>ownership</a:t>
            </a:r>
            <a:r>
              <a:rPr lang="fr-CH" sz="1200" b="1" i="1" dirty="0">
                <a:solidFill>
                  <a:schemeClr val="bg1"/>
                </a:solidFill>
              </a:rPr>
              <a:t>?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fr-CH" sz="14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F43DE7-1B3D-58B4-0E04-5DC490A2A559}"/>
              </a:ext>
            </a:extLst>
          </p:cNvPr>
          <p:cNvSpPr/>
          <p:nvPr/>
        </p:nvSpPr>
        <p:spPr>
          <a:xfrm>
            <a:off x="6732240" y="6093296"/>
            <a:ext cx="2160240" cy="15573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600" i="1" dirty="0">
                <a:solidFill>
                  <a:schemeClr val="bg1"/>
                </a:solidFill>
              </a:rPr>
              <a:t>Sources: Billionaire Census 2023 &amp; 2024 - </a:t>
            </a:r>
            <a:r>
              <a:rPr lang="en-US" sz="600" i="1" dirty="0" err="1">
                <a:solidFill>
                  <a:schemeClr val="bg1"/>
                </a:solidFill>
              </a:rPr>
              <a:t>Altrata</a:t>
            </a:r>
            <a:endParaRPr lang="en-US" sz="6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805270-5303-8536-B7AD-997779C87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281394"/>
              </p:ext>
            </p:extLst>
          </p:nvPr>
        </p:nvGraphicFramePr>
        <p:xfrm>
          <a:off x="0" y="1156918"/>
          <a:ext cx="45720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4403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7E04DB-2E1A-E96E-9736-274EEEDF7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535" y="1196981"/>
            <a:ext cx="6113658" cy="3465142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496" cy="745664"/>
          </a:xfrm>
        </p:spPr>
        <p:txBody>
          <a:bodyPr>
            <a:normAutofit/>
          </a:bodyPr>
          <a:lstStyle/>
          <a:p>
            <a:r>
              <a:rPr lang="en-US" sz="2400" dirty="0"/>
              <a:t>Global Fleet: </a:t>
            </a:r>
            <a:r>
              <a:rPr lang="en-US" sz="2400" dirty="0">
                <a:solidFill>
                  <a:schemeClr val="bg2"/>
                </a:solidFill>
              </a:rPr>
              <a:t>Healthy growth over last 20 years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9AF-F5ED-455B-A512-B03AB3602319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395536" y="1172243"/>
            <a:ext cx="2736304" cy="60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5536" y="980728"/>
            <a:ext cx="2736304" cy="191515"/>
          </a:xfrm>
          <a:prstGeom prst="rect">
            <a:avLst/>
          </a:prstGeom>
          <a:solidFill>
            <a:srgbClr val="0064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A STEADILY GROWING FLEET IN NUMBERS…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93338" y="6108685"/>
            <a:ext cx="4248000" cy="2372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800" i="1" dirty="0">
                <a:solidFill>
                  <a:schemeClr val="bg1"/>
                </a:solidFill>
              </a:rPr>
              <a:t>Source: Superyacht Times - The state of yachting 2024 &amp; </a:t>
            </a:r>
            <a:r>
              <a:rPr lang="en-US" sz="800" i="1" dirty="0" err="1">
                <a:solidFill>
                  <a:schemeClr val="bg1"/>
                </a:solidFill>
              </a:rPr>
              <a:t>SuperYacht</a:t>
            </a:r>
            <a:r>
              <a:rPr lang="en-US" sz="800" i="1" dirty="0">
                <a:solidFill>
                  <a:schemeClr val="bg1"/>
                </a:solidFill>
              </a:rPr>
              <a:t> Times IQ 12/2024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976" y="1517710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2,6x</a:t>
            </a:r>
            <a:endParaRPr lang="fr-CH" sz="40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415" y="2155270"/>
            <a:ext cx="2064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The superyacht fleet has been almost multiplied three times over the last twenty years, from 2342 to 6020 vessels in 2024</a:t>
            </a:r>
            <a:endParaRPr lang="fr-CH" sz="1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9A389-BE82-BF0A-CC48-998829F2BC27}"/>
              </a:ext>
            </a:extLst>
          </p:cNvPr>
          <p:cNvSpPr/>
          <p:nvPr/>
        </p:nvSpPr>
        <p:spPr>
          <a:xfrm>
            <a:off x="390398" y="4956560"/>
            <a:ext cx="8424496" cy="605418"/>
          </a:xfrm>
          <a:prstGeom prst="rect">
            <a:avLst/>
          </a:prstGeom>
          <a:noFill/>
          <a:ln w="3175">
            <a:solidFill>
              <a:srgbClr val="0064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90000" rIns="54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spcAft>
                <a:spcPts val="1200"/>
              </a:spcAft>
              <a:buClr>
                <a:srgbClr val="00643C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rgbClr val="00643C"/>
                </a:solidFill>
              </a:rPr>
              <a:t>The average </a:t>
            </a:r>
            <a:r>
              <a:rPr lang="fr-CH" sz="1050" b="1" dirty="0" err="1">
                <a:solidFill>
                  <a:srgbClr val="00643C"/>
                </a:solidFill>
              </a:rPr>
              <a:t>age</a:t>
            </a:r>
            <a:r>
              <a:rPr lang="fr-CH" sz="1050" b="1" dirty="0">
                <a:solidFill>
                  <a:srgbClr val="00643C"/>
                </a:solidFill>
              </a:rPr>
              <a:t> of the </a:t>
            </a:r>
            <a:r>
              <a:rPr lang="fr-CH" sz="1050" b="1" dirty="0" err="1">
                <a:solidFill>
                  <a:srgbClr val="00643C"/>
                </a:solidFill>
              </a:rPr>
              <a:t>fleet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dirty="0" err="1">
                <a:solidFill>
                  <a:srgbClr val="00643C"/>
                </a:solidFill>
              </a:rPr>
              <a:t>went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dirty="0" err="1">
                <a:solidFill>
                  <a:srgbClr val="00643C"/>
                </a:solidFill>
              </a:rPr>
              <a:t>from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u="sng" dirty="0">
                <a:solidFill>
                  <a:srgbClr val="00643C"/>
                </a:solidFill>
              </a:rPr>
              <a:t>19 </a:t>
            </a:r>
            <a:r>
              <a:rPr lang="fr-CH" sz="1050" b="1" u="sng" dirty="0" err="1">
                <a:solidFill>
                  <a:srgbClr val="00643C"/>
                </a:solidFill>
              </a:rPr>
              <a:t>years</a:t>
            </a:r>
            <a:r>
              <a:rPr lang="fr-CH" sz="1050" b="1" u="sng" dirty="0">
                <a:solidFill>
                  <a:srgbClr val="00643C"/>
                </a:solidFill>
              </a:rPr>
              <a:t> pre-2004 to 21 </a:t>
            </a:r>
            <a:r>
              <a:rPr lang="fr-CH" sz="1050" b="1" u="sng" dirty="0" err="1">
                <a:solidFill>
                  <a:srgbClr val="00643C"/>
                </a:solidFill>
              </a:rPr>
              <a:t>years</a:t>
            </a:r>
            <a:r>
              <a:rPr lang="fr-CH" sz="1050" b="1" u="sng" dirty="0">
                <a:solidFill>
                  <a:srgbClr val="00643C"/>
                </a:solidFill>
              </a:rPr>
              <a:t> in 2024 </a:t>
            </a:r>
            <a:r>
              <a:rPr lang="fr-CH" sz="1050" b="1" dirty="0">
                <a:solidFill>
                  <a:srgbClr val="00643C"/>
                </a:solidFill>
              </a:rPr>
              <a:t>– vs </a:t>
            </a:r>
            <a:r>
              <a:rPr lang="fr-CH" sz="1050" b="1" u="sng" dirty="0" err="1">
                <a:solidFill>
                  <a:srgbClr val="00643C"/>
                </a:solidFill>
              </a:rPr>
              <a:t>average</a:t>
            </a:r>
            <a:r>
              <a:rPr lang="fr-CH" sz="1050" b="1" u="sng" dirty="0">
                <a:solidFill>
                  <a:srgbClr val="00643C"/>
                </a:solidFill>
              </a:rPr>
              <a:t> </a:t>
            </a:r>
            <a:r>
              <a:rPr lang="fr-CH" sz="1050" b="1" u="sng" dirty="0" err="1">
                <a:solidFill>
                  <a:srgbClr val="00643C"/>
                </a:solidFill>
              </a:rPr>
              <a:t>useful</a:t>
            </a:r>
            <a:r>
              <a:rPr lang="fr-CH" sz="1050" b="1" u="sng" dirty="0">
                <a:solidFill>
                  <a:srgbClr val="00643C"/>
                </a:solidFill>
              </a:rPr>
              <a:t> life duration of 25/30 </a:t>
            </a:r>
            <a:r>
              <a:rPr lang="fr-CH" sz="1050" b="1" u="sng" dirty="0" err="1">
                <a:solidFill>
                  <a:srgbClr val="00643C"/>
                </a:solidFill>
              </a:rPr>
              <a:t>years</a:t>
            </a:r>
            <a:endParaRPr lang="fr-CH" sz="1050" b="1" u="sng" dirty="0">
              <a:solidFill>
                <a:srgbClr val="00643C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CA5A62F2-19E8-90E5-51E2-83E85120B2F4}"/>
              </a:ext>
            </a:extLst>
          </p:cNvPr>
          <p:cNvSpPr/>
          <p:nvPr/>
        </p:nvSpPr>
        <p:spPr>
          <a:xfrm>
            <a:off x="3160468" y="1955787"/>
            <a:ext cx="1111763" cy="337709"/>
          </a:xfrm>
          <a:prstGeom prst="curved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6E7A47C4-AA93-3207-971A-FFC32224AB15}"/>
              </a:ext>
            </a:extLst>
          </p:cNvPr>
          <p:cNvSpPr/>
          <p:nvPr/>
        </p:nvSpPr>
        <p:spPr>
          <a:xfrm>
            <a:off x="4303431" y="1637112"/>
            <a:ext cx="1111763" cy="337709"/>
          </a:xfrm>
          <a:prstGeom prst="curved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AC573D47-22CC-E76E-2EC9-90482439FD0F}"/>
              </a:ext>
            </a:extLst>
          </p:cNvPr>
          <p:cNvSpPr/>
          <p:nvPr/>
        </p:nvSpPr>
        <p:spPr>
          <a:xfrm>
            <a:off x="5442246" y="1416265"/>
            <a:ext cx="1111763" cy="337709"/>
          </a:xfrm>
          <a:prstGeom prst="curved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747639A9-0DBE-D8B0-C9EF-2CD3B50FD69D}"/>
              </a:ext>
            </a:extLst>
          </p:cNvPr>
          <p:cNvSpPr/>
          <p:nvPr/>
        </p:nvSpPr>
        <p:spPr>
          <a:xfrm>
            <a:off x="6581060" y="1115363"/>
            <a:ext cx="1111763" cy="337709"/>
          </a:xfrm>
          <a:prstGeom prst="curved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7F717-8A90-BF4A-0B3D-BA89FFB80297}"/>
              </a:ext>
            </a:extLst>
          </p:cNvPr>
          <p:cNvSpPr txBox="1"/>
          <p:nvPr/>
        </p:nvSpPr>
        <p:spPr>
          <a:xfrm>
            <a:off x="3480143" y="1739113"/>
            <a:ext cx="792088" cy="265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400" dirty="0">
                <a:solidFill>
                  <a:schemeClr val="accent6"/>
                </a:solidFill>
              </a:rPr>
              <a:t>+~1100</a:t>
            </a:r>
          </a:p>
          <a:p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E8A723-1510-17EF-5869-CE5A3F1CE2AD}"/>
              </a:ext>
            </a:extLst>
          </p:cNvPr>
          <p:cNvSpPr txBox="1"/>
          <p:nvPr/>
        </p:nvSpPr>
        <p:spPr>
          <a:xfrm>
            <a:off x="4602646" y="1413357"/>
            <a:ext cx="792088" cy="265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400" dirty="0">
                <a:solidFill>
                  <a:schemeClr val="accent6"/>
                </a:solidFill>
              </a:rPr>
              <a:t>+~900</a:t>
            </a:r>
          </a:p>
          <a:p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9538A9-5331-C1C7-208E-7BC3DD0A667B}"/>
              </a:ext>
            </a:extLst>
          </p:cNvPr>
          <p:cNvSpPr txBox="1"/>
          <p:nvPr/>
        </p:nvSpPr>
        <p:spPr>
          <a:xfrm>
            <a:off x="5732331" y="1199591"/>
            <a:ext cx="792088" cy="265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400" dirty="0">
                <a:solidFill>
                  <a:schemeClr val="accent6"/>
                </a:solidFill>
              </a:rPr>
              <a:t>+~800</a:t>
            </a:r>
          </a:p>
          <a:p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E3BC3-EFE5-0160-4857-70AA3F80E4B5}"/>
              </a:ext>
            </a:extLst>
          </p:cNvPr>
          <p:cNvSpPr txBox="1"/>
          <p:nvPr/>
        </p:nvSpPr>
        <p:spPr>
          <a:xfrm>
            <a:off x="6819886" y="897818"/>
            <a:ext cx="792088" cy="151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400" dirty="0">
                <a:solidFill>
                  <a:schemeClr val="accent6"/>
                </a:solidFill>
              </a:rPr>
              <a:t>+~900</a:t>
            </a:r>
          </a:p>
          <a:p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0289D63-65DF-289A-C968-DEFA13F36BF8}"/>
              </a:ext>
            </a:extLst>
          </p:cNvPr>
          <p:cNvSpPr/>
          <p:nvPr/>
        </p:nvSpPr>
        <p:spPr>
          <a:xfrm>
            <a:off x="4101109" y="3322323"/>
            <a:ext cx="635227" cy="337709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100" dirty="0">
                <a:solidFill>
                  <a:schemeClr val="bg1"/>
                </a:solidFill>
              </a:rPr>
              <a:t>250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A16132E-E784-D0FE-73A4-44C0F5FD076A}"/>
              </a:ext>
            </a:extLst>
          </p:cNvPr>
          <p:cNvSpPr/>
          <p:nvPr/>
        </p:nvSpPr>
        <p:spPr>
          <a:xfrm>
            <a:off x="5215494" y="3316636"/>
            <a:ext cx="635227" cy="337709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100" dirty="0">
                <a:solidFill>
                  <a:schemeClr val="bg1"/>
                </a:solidFill>
              </a:rPr>
              <a:t>247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911197D-9E64-2C98-52FE-91E5A76C4AD3}"/>
              </a:ext>
            </a:extLst>
          </p:cNvPr>
          <p:cNvSpPr/>
          <p:nvPr/>
        </p:nvSpPr>
        <p:spPr>
          <a:xfrm>
            <a:off x="6329879" y="3316635"/>
            <a:ext cx="635227" cy="337709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100" dirty="0">
                <a:solidFill>
                  <a:schemeClr val="bg1"/>
                </a:solidFill>
              </a:rPr>
              <a:t>171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912BC70-C1FE-1653-E822-2D5924E8F16D}"/>
              </a:ext>
            </a:extLst>
          </p:cNvPr>
          <p:cNvSpPr/>
          <p:nvPr/>
        </p:nvSpPr>
        <p:spPr>
          <a:xfrm>
            <a:off x="7444264" y="3316635"/>
            <a:ext cx="635227" cy="337709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100" dirty="0">
                <a:solidFill>
                  <a:schemeClr val="bg1"/>
                </a:solidFill>
              </a:rPr>
              <a:t>148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6D623406-EDE3-CE84-6CB8-D36739046A8E}"/>
              </a:ext>
            </a:extLst>
          </p:cNvPr>
          <p:cNvSpPr/>
          <p:nvPr/>
        </p:nvSpPr>
        <p:spPr>
          <a:xfrm>
            <a:off x="418193" y="3316635"/>
            <a:ext cx="635227" cy="337709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100" dirty="0">
                <a:solidFill>
                  <a:schemeClr val="bg1"/>
                </a:solidFill>
              </a:rPr>
              <a:t>***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C27EC8-C973-AA4E-E09F-8BACF9D7F3E9}"/>
              </a:ext>
            </a:extLst>
          </p:cNvPr>
          <p:cNvSpPr txBox="1"/>
          <p:nvPr/>
        </p:nvSpPr>
        <p:spPr>
          <a:xfrm>
            <a:off x="1170782" y="3270564"/>
            <a:ext cx="1008112" cy="333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400" dirty="0">
                <a:solidFill>
                  <a:schemeClr val="bg1"/>
                </a:solidFill>
              </a:rPr>
              <a:t># of active </a:t>
            </a:r>
            <a:r>
              <a:rPr lang="fr-CH" sz="1400" dirty="0" err="1">
                <a:solidFill>
                  <a:schemeClr val="bg1"/>
                </a:solidFill>
              </a:rPr>
              <a:t>shipyards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450C-C1F4-2BF2-D6B4-82504839D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8A9A2C-3387-C46A-8018-5FC528FA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496" cy="745664"/>
          </a:xfrm>
        </p:spPr>
        <p:txBody>
          <a:bodyPr>
            <a:normAutofit/>
          </a:bodyPr>
          <a:lstStyle/>
          <a:p>
            <a:r>
              <a:rPr lang="en-US" sz="2400" dirty="0"/>
              <a:t>Global Fleet: </a:t>
            </a:r>
            <a:r>
              <a:rPr lang="en-US" sz="2400" dirty="0">
                <a:solidFill>
                  <a:schemeClr val="bg2"/>
                </a:solidFill>
              </a:rPr>
              <a:t>Slowly but clearly gaining in size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97BC61-6A46-FB95-3413-9A96DFAE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9AF-F5ED-455B-A512-B03AB3602319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2F5BF7-35B5-87CE-3343-0798EBFD99E5}"/>
              </a:ext>
            </a:extLst>
          </p:cNvPr>
          <p:cNvCxnSpPr>
            <a:cxnSpLocks/>
          </p:cNvCxnSpPr>
          <p:nvPr/>
        </p:nvCxnSpPr>
        <p:spPr>
          <a:xfrm>
            <a:off x="395536" y="1178280"/>
            <a:ext cx="27363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5FF5111-DC8E-8C10-E3DF-B5D37B2FD182}"/>
              </a:ext>
            </a:extLst>
          </p:cNvPr>
          <p:cNvSpPr/>
          <p:nvPr/>
        </p:nvSpPr>
        <p:spPr>
          <a:xfrm>
            <a:off x="395536" y="980728"/>
            <a:ext cx="2736304" cy="191515"/>
          </a:xfrm>
          <a:prstGeom prst="rect">
            <a:avLst/>
          </a:prstGeom>
          <a:solidFill>
            <a:srgbClr val="0064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schemeClr val="tx1"/>
                </a:solidFill>
                <a:latin typeface="+mj-lt"/>
              </a:rPr>
              <a:t>AND IN SIZE…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894ED0-30C6-1CCC-7176-EFCE75EB207E}"/>
              </a:ext>
            </a:extLst>
          </p:cNvPr>
          <p:cNvSpPr/>
          <p:nvPr/>
        </p:nvSpPr>
        <p:spPr>
          <a:xfrm>
            <a:off x="1259632" y="4014336"/>
            <a:ext cx="6516351" cy="102679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5150" lvl="1" indent="-228600" algn="just">
              <a:spcAft>
                <a:spcPts val="1200"/>
              </a:spcAft>
              <a:buClr>
                <a:srgbClr val="00643C"/>
              </a:buClr>
              <a:buFont typeface="Arial" panose="020B0604020202020204" pitchFamily="34" charset="0"/>
              <a:buChar char="→"/>
            </a:pPr>
            <a:r>
              <a:rPr lang="en-US" sz="1100" b="1" dirty="0">
                <a:solidFill>
                  <a:srgbClr val="00643C"/>
                </a:solidFill>
              </a:rPr>
              <a:t>62% of the global fleet is in the 30-40m LOA</a:t>
            </a:r>
            <a:r>
              <a:rPr lang="en-US" sz="1100" dirty="0">
                <a:solidFill>
                  <a:schemeClr val="bg1"/>
                </a:solidFill>
              </a:rPr>
              <a:t>, down from 68% pre-2004 as </a:t>
            </a:r>
            <a:r>
              <a:rPr lang="en-US" sz="1100" b="1" dirty="0">
                <a:solidFill>
                  <a:srgbClr val="00643C"/>
                </a:solidFill>
              </a:rPr>
              <a:t>larger yachts (60m and above) fleet growth over past 20 years (CAGR +7%) has been above market average</a:t>
            </a:r>
          </a:p>
          <a:p>
            <a:pPr marL="345150" lvl="1" indent="-228600" algn="just">
              <a:spcAft>
                <a:spcPts val="1200"/>
              </a:spcAft>
              <a:buClr>
                <a:srgbClr val="00643C"/>
              </a:buClr>
              <a:buFont typeface="Arial" panose="020B0604020202020204" pitchFamily="34" charset="0"/>
              <a:buChar char="→"/>
            </a:pPr>
            <a:r>
              <a:rPr lang="en-US" sz="1100" b="1" dirty="0">
                <a:solidFill>
                  <a:srgbClr val="00643C"/>
                </a:solidFill>
              </a:rPr>
              <a:t>Current in build projects less focused on the 30-40m (40% vs 62% global fleet) with trend towards larger yachts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0134C6-C16B-AA6D-0284-6AE31AC9FA04}"/>
              </a:ext>
            </a:extLst>
          </p:cNvPr>
          <p:cNvSpPr/>
          <p:nvPr/>
        </p:nvSpPr>
        <p:spPr>
          <a:xfrm>
            <a:off x="395536" y="4967691"/>
            <a:ext cx="8424496" cy="937410"/>
          </a:xfrm>
          <a:prstGeom prst="rect">
            <a:avLst/>
          </a:prstGeom>
          <a:noFill/>
          <a:ln w="3175">
            <a:solidFill>
              <a:srgbClr val="0064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90000" rIns="54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spcAft>
                <a:spcPts val="1200"/>
              </a:spcAft>
              <a:buClr>
                <a:srgbClr val="00643C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rgbClr val="00643C"/>
                </a:solidFill>
              </a:rPr>
              <a:t>The average LOA (m) </a:t>
            </a:r>
            <a:r>
              <a:rPr lang="fr-CH" sz="1050" b="1" dirty="0">
                <a:solidFill>
                  <a:srgbClr val="00643C"/>
                </a:solidFill>
              </a:rPr>
              <a:t>of a 30m+ </a:t>
            </a:r>
            <a:r>
              <a:rPr lang="fr-CH" sz="1050" b="1" dirty="0" err="1">
                <a:solidFill>
                  <a:srgbClr val="00643C"/>
                </a:solidFill>
              </a:rPr>
              <a:t>superyacht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dirty="0" err="1">
                <a:solidFill>
                  <a:srgbClr val="00643C"/>
                </a:solidFill>
              </a:rPr>
              <a:t>is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u="sng" dirty="0">
                <a:solidFill>
                  <a:srgbClr val="00643C"/>
                </a:solidFill>
              </a:rPr>
              <a:t>41,5m in 2024 (47,9m in </a:t>
            </a:r>
            <a:r>
              <a:rPr lang="fr-CH" sz="1050" b="1" u="sng" dirty="0" err="1">
                <a:solidFill>
                  <a:srgbClr val="00643C"/>
                </a:solidFill>
              </a:rPr>
              <a:t>build</a:t>
            </a:r>
            <a:r>
              <a:rPr lang="fr-CH" sz="1050" b="1" u="sng" dirty="0">
                <a:solidFill>
                  <a:srgbClr val="00643C"/>
                </a:solidFill>
              </a:rPr>
              <a:t>) vs 39,8m (+4,3%) 20 </a:t>
            </a:r>
            <a:r>
              <a:rPr lang="fr-CH" sz="1050" b="1" u="sng" dirty="0" err="1">
                <a:solidFill>
                  <a:srgbClr val="00643C"/>
                </a:solidFill>
              </a:rPr>
              <a:t>years</a:t>
            </a:r>
            <a:r>
              <a:rPr lang="fr-CH" sz="1050" b="1" u="sng" dirty="0">
                <a:solidFill>
                  <a:srgbClr val="00643C"/>
                </a:solidFill>
              </a:rPr>
              <a:t> </a:t>
            </a:r>
            <a:r>
              <a:rPr lang="fr-CH" sz="1050" b="1" u="sng" dirty="0" err="1">
                <a:solidFill>
                  <a:srgbClr val="00643C"/>
                </a:solidFill>
              </a:rPr>
              <a:t>ago</a:t>
            </a:r>
            <a:endParaRPr lang="fr-CH" sz="1050" b="1" u="sng" dirty="0">
              <a:solidFill>
                <a:srgbClr val="00643C"/>
              </a:solidFill>
            </a:endParaRPr>
          </a:p>
          <a:p>
            <a:pPr marL="171450" indent="-171450" algn="just">
              <a:spcAft>
                <a:spcPts val="1200"/>
              </a:spcAft>
              <a:buClr>
                <a:srgbClr val="00643C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rgbClr val="00643C"/>
                </a:solidFill>
              </a:rPr>
              <a:t>The average volume (GT) </a:t>
            </a:r>
            <a:r>
              <a:rPr lang="fr-CH" sz="1050" b="1" dirty="0">
                <a:solidFill>
                  <a:srgbClr val="00643C"/>
                </a:solidFill>
              </a:rPr>
              <a:t>of a 30m+ </a:t>
            </a:r>
            <a:r>
              <a:rPr lang="fr-CH" sz="1050" b="1" dirty="0" err="1">
                <a:solidFill>
                  <a:srgbClr val="00643C"/>
                </a:solidFill>
              </a:rPr>
              <a:t>superyacht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dirty="0" err="1">
                <a:solidFill>
                  <a:srgbClr val="00643C"/>
                </a:solidFill>
              </a:rPr>
              <a:t>is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u="sng" dirty="0">
                <a:solidFill>
                  <a:srgbClr val="00643C"/>
                </a:solidFill>
              </a:rPr>
              <a:t>468 GT in 2024 (735 GT in </a:t>
            </a:r>
            <a:r>
              <a:rPr lang="fr-CH" sz="1050" b="1" u="sng" dirty="0" err="1">
                <a:solidFill>
                  <a:srgbClr val="00643C"/>
                </a:solidFill>
              </a:rPr>
              <a:t>build</a:t>
            </a:r>
            <a:r>
              <a:rPr lang="fr-CH" sz="1050" b="1" u="sng" dirty="0">
                <a:solidFill>
                  <a:srgbClr val="00643C"/>
                </a:solidFill>
              </a:rPr>
              <a:t>) vs 362.1 GT (+30%) in 2004</a:t>
            </a:r>
          </a:p>
          <a:p>
            <a:pPr marL="171450" indent="-171450" algn="just">
              <a:spcAft>
                <a:spcPts val="1200"/>
              </a:spcAft>
              <a:buClr>
                <a:srgbClr val="00643C"/>
              </a:buClr>
              <a:buSzPct val="120000"/>
              <a:buFont typeface="Wingdings" panose="05000000000000000000" pitchFamily="2" charset="2"/>
              <a:buChar char="ü"/>
            </a:pPr>
            <a:r>
              <a:rPr lang="fr-CH" sz="1050" b="1" dirty="0" err="1">
                <a:solidFill>
                  <a:srgbClr val="00643C"/>
                </a:solidFill>
              </a:rPr>
              <a:t>Only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u="sng" dirty="0">
                <a:solidFill>
                  <a:srgbClr val="00643C"/>
                </a:solidFill>
              </a:rPr>
              <a:t>5% of in </a:t>
            </a:r>
            <a:r>
              <a:rPr lang="fr-CH" sz="1050" b="1" u="sng" dirty="0" err="1">
                <a:solidFill>
                  <a:srgbClr val="00643C"/>
                </a:solidFill>
              </a:rPr>
              <a:t>build</a:t>
            </a:r>
            <a:r>
              <a:rPr lang="fr-CH" sz="1050" b="1" u="sng" dirty="0">
                <a:solidFill>
                  <a:srgbClr val="00643C"/>
                </a:solidFill>
              </a:rPr>
              <a:t> are </a:t>
            </a:r>
            <a:r>
              <a:rPr lang="fr-CH" sz="1050" b="1" u="sng" dirty="0" err="1">
                <a:solidFill>
                  <a:srgbClr val="00643C"/>
                </a:solidFill>
              </a:rPr>
              <a:t>sailing</a:t>
            </a:r>
            <a:r>
              <a:rPr lang="fr-CH" sz="1050" b="1" u="sng" dirty="0">
                <a:solidFill>
                  <a:srgbClr val="00643C"/>
                </a:solidFill>
              </a:rPr>
              <a:t> yachts </a:t>
            </a:r>
            <a:r>
              <a:rPr lang="fr-CH" sz="1050" b="1" dirty="0">
                <a:solidFill>
                  <a:srgbClr val="00643C"/>
                </a:solidFill>
              </a:rPr>
              <a:t>(vs 15% of </a:t>
            </a:r>
            <a:r>
              <a:rPr lang="fr-CH" sz="1050" b="1" dirty="0" err="1">
                <a:solidFill>
                  <a:srgbClr val="00643C"/>
                </a:solidFill>
              </a:rPr>
              <a:t>current</a:t>
            </a:r>
            <a:r>
              <a:rPr lang="fr-CH" sz="1050" b="1" dirty="0">
                <a:solidFill>
                  <a:srgbClr val="00643C"/>
                </a:solidFill>
              </a:rPr>
              <a:t> </a:t>
            </a:r>
            <a:r>
              <a:rPr lang="fr-CH" sz="1050" b="1" dirty="0" err="1">
                <a:solidFill>
                  <a:srgbClr val="00643C"/>
                </a:solidFill>
              </a:rPr>
              <a:t>fleet</a:t>
            </a:r>
            <a:r>
              <a:rPr lang="fr-CH" sz="1050" b="1" dirty="0">
                <a:solidFill>
                  <a:srgbClr val="00643C"/>
                </a:solidFill>
              </a:rPr>
              <a:t>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D01D4C-9F07-2A7E-ABC6-A9A7D30C4CD4}"/>
              </a:ext>
            </a:extLst>
          </p:cNvPr>
          <p:cNvSpPr/>
          <p:nvPr/>
        </p:nvSpPr>
        <p:spPr>
          <a:xfrm>
            <a:off x="4693338" y="6108685"/>
            <a:ext cx="4248000" cy="2372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800" i="1" dirty="0">
                <a:solidFill>
                  <a:schemeClr val="bg1"/>
                </a:solidFill>
              </a:rPr>
              <a:t>Source: Superyacht Times - The state of yachting 2024 &amp; </a:t>
            </a:r>
            <a:r>
              <a:rPr lang="en-US" sz="800" i="1" dirty="0" err="1">
                <a:solidFill>
                  <a:schemeClr val="bg1"/>
                </a:solidFill>
              </a:rPr>
              <a:t>SuperYacht</a:t>
            </a:r>
            <a:r>
              <a:rPr lang="en-US" sz="800" i="1" dirty="0">
                <a:solidFill>
                  <a:schemeClr val="bg1"/>
                </a:solidFill>
              </a:rPr>
              <a:t> Times IQ 12/2024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BD8FEA-D98B-99A6-289A-0079900D1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45987"/>
              </p:ext>
            </p:extLst>
          </p:nvPr>
        </p:nvGraphicFramePr>
        <p:xfrm>
          <a:off x="5914570" y="1172243"/>
          <a:ext cx="3096344" cy="257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4B1B04-ECDD-E64C-A06F-AB8C0322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3" y="1209975"/>
            <a:ext cx="5774994" cy="28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C11933-1D79-C91C-E526-C7BA3C98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78" y="1137312"/>
            <a:ext cx="8460000" cy="4883975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B050"/>
                </a:solidFill>
              </a:rPr>
              <a:t>30-40m</a:t>
            </a:r>
            <a:r>
              <a:rPr lang="fr-CH" dirty="0"/>
              <a:t> </a:t>
            </a:r>
            <a:r>
              <a:rPr lang="fr-CH" b="1" dirty="0" err="1"/>
              <a:t>losing</a:t>
            </a:r>
            <a:r>
              <a:rPr lang="fr-CH" b="1" dirty="0"/>
              <a:t> </a:t>
            </a:r>
            <a:r>
              <a:rPr lang="fr-CH" b="1" dirty="0" err="1"/>
              <a:t>market</a:t>
            </a:r>
            <a:r>
              <a:rPr lang="fr-CH" b="1" dirty="0"/>
              <a:t> </a:t>
            </a:r>
            <a:r>
              <a:rPr lang="fr-CH" b="1" dirty="0" err="1"/>
              <a:t>share</a:t>
            </a:r>
            <a:r>
              <a:rPr lang="fr-CH" b="1" dirty="0"/>
              <a:t> </a:t>
            </a:r>
            <a:r>
              <a:rPr lang="fr-CH" dirty="0"/>
              <a:t>to </a:t>
            </a:r>
            <a:r>
              <a:rPr lang="fr-CH" dirty="0">
                <a:solidFill>
                  <a:srgbClr val="00B050"/>
                </a:solidFill>
              </a:rPr>
              <a:t>40-50m</a:t>
            </a:r>
            <a:r>
              <a:rPr lang="fr-CH" dirty="0"/>
              <a:t> </a:t>
            </a:r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b="1" dirty="0" err="1"/>
              <a:t>only</a:t>
            </a:r>
            <a:r>
              <a:rPr lang="fr-CH" b="1" dirty="0"/>
              <a:t> segment </a:t>
            </a:r>
            <a:r>
              <a:rPr lang="fr-CH" b="1" dirty="0" err="1"/>
              <a:t>resilient</a:t>
            </a:r>
            <a:r>
              <a:rPr lang="fr-CH" b="1" dirty="0"/>
              <a:t> </a:t>
            </a:r>
            <a:r>
              <a:rPr lang="fr-CH" dirty="0"/>
              <a:t>in </a:t>
            </a:r>
            <a:r>
              <a:rPr lang="fr-CH" dirty="0" err="1"/>
              <a:t>terms</a:t>
            </a:r>
            <a:r>
              <a:rPr lang="fr-CH" dirty="0"/>
              <a:t> of sale</a:t>
            </a:r>
          </a:p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endParaRPr lang="fr-CH" dirty="0"/>
          </a:p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B050"/>
                </a:solidFill>
              </a:rPr>
              <a:t>50-80m</a:t>
            </a:r>
            <a:r>
              <a:rPr lang="fr-CH" dirty="0"/>
              <a:t> sales of </a:t>
            </a:r>
            <a:r>
              <a:rPr lang="fr-CH" dirty="0" err="1"/>
              <a:t>both</a:t>
            </a:r>
            <a:r>
              <a:rPr lang="fr-CH" dirty="0"/>
              <a:t> new and </a:t>
            </a:r>
            <a:r>
              <a:rPr lang="fr-CH" dirty="0" err="1"/>
              <a:t>secondhand</a:t>
            </a:r>
            <a:r>
              <a:rPr lang="fr-CH" dirty="0"/>
              <a:t> have </a:t>
            </a:r>
            <a:r>
              <a:rPr lang="fr-CH" b="1" dirty="0" err="1"/>
              <a:t>dropped</a:t>
            </a:r>
            <a:r>
              <a:rPr lang="fr-CH" b="1" dirty="0"/>
              <a:t> </a:t>
            </a:r>
            <a:r>
              <a:rPr lang="fr-CH" b="1" dirty="0" err="1"/>
              <a:t>YoY</a:t>
            </a:r>
            <a:endParaRPr lang="fr-CH" b="1" dirty="0"/>
          </a:p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endParaRPr lang="fr-CH" dirty="0"/>
          </a:p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B050"/>
                </a:solidFill>
              </a:rPr>
              <a:t>100+m</a:t>
            </a:r>
            <a:r>
              <a:rPr lang="fr-CH" dirty="0"/>
              <a:t> CAGR over 20 </a:t>
            </a:r>
            <a:r>
              <a:rPr lang="fr-CH" dirty="0" err="1"/>
              <a:t>year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b="1" dirty="0" err="1"/>
              <a:t>highest</a:t>
            </a:r>
            <a:r>
              <a:rPr lang="fr-CH" b="1" dirty="0"/>
              <a:t> of all segment (+6,79%)</a:t>
            </a:r>
          </a:p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endParaRPr lang="fr-CH" dirty="0"/>
          </a:p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B050"/>
                </a:solidFill>
              </a:rPr>
              <a:t>100+m</a:t>
            </a:r>
            <a:r>
              <a:rPr lang="fr-CH" dirty="0"/>
              <a:t> </a:t>
            </a:r>
            <a:r>
              <a:rPr lang="fr-CH" dirty="0" err="1"/>
              <a:t>completions</a:t>
            </a:r>
            <a:r>
              <a:rPr lang="fr-CH" dirty="0"/>
              <a:t> have </a:t>
            </a:r>
            <a:r>
              <a:rPr lang="fr-CH" b="1" dirty="0" err="1"/>
              <a:t>equaled</a:t>
            </a:r>
            <a:r>
              <a:rPr lang="fr-CH" dirty="0"/>
              <a:t> </a:t>
            </a:r>
            <a:r>
              <a:rPr lang="fr-CH" dirty="0" err="1"/>
              <a:t>those</a:t>
            </a:r>
            <a:r>
              <a:rPr lang="fr-CH" dirty="0"/>
              <a:t> of </a:t>
            </a:r>
            <a:r>
              <a:rPr lang="fr-CH" dirty="0">
                <a:solidFill>
                  <a:srgbClr val="00B050"/>
                </a:solidFill>
              </a:rPr>
              <a:t>80-100m</a:t>
            </a:r>
            <a:r>
              <a:rPr lang="fr-CH" dirty="0"/>
              <a:t> over </a:t>
            </a:r>
            <a:r>
              <a:rPr lang="fr-CH" dirty="0" err="1"/>
              <a:t>past</a:t>
            </a:r>
            <a:r>
              <a:rPr lang="fr-CH" dirty="0"/>
              <a:t> 5 </a:t>
            </a:r>
            <a:r>
              <a:rPr lang="fr-CH" dirty="0" err="1"/>
              <a:t>years</a:t>
            </a:r>
            <a:r>
              <a:rPr lang="fr-CH" dirty="0"/>
              <a:t>, </a:t>
            </a:r>
            <a:r>
              <a:rPr lang="fr-CH" dirty="0" err="1"/>
              <a:t>wondering</a:t>
            </a:r>
            <a:r>
              <a:rPr lang="fr-CH" dirty="0"/>
              <a:t> </a:t>
            </a:r>
            <a:r>
              <a:rPr lang="fr-CH" dirty="0" err="1"/>
              <a:t>what</a:t>
            </a:r>
            <a:r>
              <a:rPr lang="fr-CH" dirty="0"/>
              <a:t> the future can </a:t>
            </a:r>
            <a:r>
              <a:rPr lang="fr-CH" dirty="0" err="1"/>
              <a:t>be</a:t>
            </a:r>
            <a:r>
              <a:rPr lang="fr-CH" dirty="0"/>
              <a:t> for the </a:t>
            </a:r>
            <a:r>
              <a:rPr lang="fr-CH" dirty="0">
                <a:solidFill>
                  <a:srgbClr val="00B050"/>
                </a:solidFill>
              </a:rPr>
              <a:t>80-100m</a:t>
            </a:r>
            <a:r>
              <a:rPr lang="fr-CH" dirty="0"/>
              <a:t> segment (</a:t>
            </a:r>
            <a:r>
              <a:rPr lang="fr-CH" dirty="0" err="1"/>
              <a:t>increased</a:t>
            </a:r>
            <a:r>
              <a:rPr lang="fr-CH" dirty="0"/>
              <a:t> </a:t>
            </a:r>
            <a:r>
              <a:rPr lang="fr-CH" dirty="0" err="1"/>
              <a:t>involvement</a:t>
            </a:r>
            <a:r>
              <a:rPr lang="fr-CH" dirty="0"/>
              <a:t> </a:t>
            </a:r>
            <a:r>
              <a:rPr lang="fr-CH" dirty="0" err="1"/>
              <a:t>level</a:t>
            </a:r>
            <a:r>
              <a:rPr lang="fr-CH" dirty="0"/>
              <a:t> of </a:t>
            </a:r>
            <a:r>
              <a:rPr lang="fr-CH" dirty="0" err="1"/>
              <a:t>turkish</a:t>
            </a:r>
            <a:r>
              <a:rPr lang="fr-CH" dirty="0"/>
              <a:t> </a:t>
            </a:r>
            <a:r>
              <a:rPr lang="fr-CH" dirty="0" err="1"/>
              <a:t>shipyards</a:t>
            </a:r>
            <a:r>
              <a:rPr lang="fr-CH" dirty="0"/>
              <a:t> </a:t>
            </a:r>
            <a:r>
              <a:rPr lang="fr-CH" dirty="0" err="1"/>
              <a:t>there</a:t>
            </a:r>
            <a:r>
              <a:rPr lang="fr-CH" dirty="0"/>
              <a:t>)</a:t>
            </a:r>
          </a:p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endParaRPr lang="fr-CH" dirty="0"/>
          </a:p>
          <a:p>
            <a:pPr marL="285750" indent="-285750"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B050"/>
                </a:solidFill>
              </a:rPr>
              <a:t>Segments have </a:t>
            </a:r>
            <a:r>
              <a:rPr lang="fr-CH" dirty="0" err="1">
                <a:solidFill>
                  <a:srgbClr val="00B050"/>
                </a:solidFill>
              </a:rPr>
              <a:t>their</a:t>
            </a:r>
            <a:r>
              <a:rPr lang="fr-CH" dirty="0">
                <a:solidFill>
                  <a:srgbClr val="00B050"/>
                </a:solidFill>
              </a:rPr>
              <a:t> experts </a:t>
            </a:r>
            <a:r>
              <a:rPr lang="fr-CH" dirty="0"/>
              <a:t>– </a:t>
            </a:r>
            <a:r>
              <a:rPr lang="fr-CH" dirty="0" err="1"/>
              <a:t>Italian’s</a:t>
            </a:r>
            <a:r>
              <a:rPr lang="fr-CH" dirty="0"/>
              <a:t> Azimut-</a:t>
            </a:r>
            <a:r>
              <a:rPr lang="fr-CH" dirty="0" err="1"/>
              <a:t>Benetti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only</a:t>
            </a:r>
            <a:r>
              <a:rPr lang="fr-CH" dirty="0"/>
              <a:t> </a:t>
            </a:r>
            <a:r>
              <a:rPr lang="fr-CH" dirty="0" err="1"/>
              <a:t>shipyard</a:t>
            </a:r>
            <a:r>
              <a:rPr lang="fr-CH" dirty="0"/>
              <a:t> active (e.g. </a:t>
            </a:r>
            <a:r>
              <a:rPr lang="fr-CH" dirty="0" err="1"/>
              <a:t>Benetti</a:t>
            </a:r>
            <a:r>
              <a:rPr lang="fr-CH" dirty="0"/>
              <a:t>) on all but one segment (80-100m)</a:t>
            </a:r>
          </a:p>
          <a:p>
            <a:pPr>
              <a:buClr>
                <a:srgbClr val="00643C"/>
              </a:buClr>
            </a:pPr>
            <a:endParaRPr lang="fr-CH" dirty="0"/>
          </a:p>
          <a:p>
            <a:pPr>
              <a:buClr>
                <a:srgbClr val="00643C"/>
              </a:buClr>
            </a:pP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6B27A4-AF52-3574-1E86-73159578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Segment Analysis – </a:t>
            </a:r>
            <a:r>
              <a:rPr lang="en-US" sz="2400" dirty="0">
                <a:solidFill>
                  <a:schemeClr val="bg2"/>
                </a:solidFill>
              </a:rPr>
              <a:t>Main Takeaways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7BF4-205A-5475-5D3C-237F445B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361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496" cy="745664"/>
          </a:xfrm>
        </p:spPr>
        <p:txBody>
          <a:bodyPr>
            <a:normAutofit/>
          </a:bodyPr>
          <a:lstStyle/>
          <a:p>
            <a:r>
              <a:rPr lang="en-US" sz="2400" dirty="0"/>
              <a:t>Global Fleet: </a:t>
            </a:r>
            <a:r>
              <a:rPr lang="en-US" sz="2400" dirty="0">
                <a:solidFill>
                  <a:schemeClr val="bg2"/>
                </a:solidFill>
              </a:rPr>
              <a:t>Completions projected to drop in next 5 years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9AF-F5ED-455B-A512-B03AB36023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192000" y="6108685"/>
            <a:ext cx="2952000" cy="2372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800" i="1" dirty="0">
                <a:solidFill>
                  <a:schemeClr val="bg1"/>
                </a:solidFill>
              </a:rPr>
              <a:t>Source: Superyacht Times - The state of yachting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A3C0DF-EA1E-D219-D321-DB9FA4936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118998"/>
              </p:ext>
            </p:extLst>
          </p:nvPr>
        </p:nvGraphicFramePr>
        <p:xfrm>
          <a:off x="592391" y="1086845"/>
          <a:ext cx="3979609" cy="289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0995F30-D412-A761-C483-9E303DD39127}"/>
              </a:ext>
            </a:extLst>
          </p:cNvPr>
          <p:cNvSpPr/>
          <p:nvPr/>
        </p:nvSpPr>
        <p:spPr>
          <a:xfrm>
            <a:off x="649316" y="4419688"/>
            <a:ext cx="8167071" cy="139817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90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4775" indent="-104775" algn="just">
              <a:spcAft>
                <a:spcPts val="1200"/>
              </a:spcAft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</a:rPr>
              <a:t>Average growth of construction book for 2020-2024 period (7,5%) in line with overall growth of fleet (7,6%)</a:t>
            </a:r>
          </a:p>
          <a:p>
            <a:pPr marL="104775" indent="-104775" algn="just">
              <a:spcAft>
                <a:spcPts val="1200"/>
              </a:spcAft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</a:rPr>
              <a:t>623 in build only (on hold excl.) as of January 2025 (-5.3% YoY)</a:t>
            </a:r>
          </a:p>
          <a:p>
            <a:pPr marL="104775" indent="-104775" algn="just">
              <a:spcAft>
                <a:spcPts val="1200"/>
              </a:spcAft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bg1"/>
                </a:solidFill>
              </a:rPr>
              <a:t>Since 2020 – deliveries at year end represent about 34% of in build portfolio at year start</a:t>
            </a:r>
          </a:p>
          <a:p>
            <a:pPr marL="104775" indent="-104775" algn="just">
              <a:spcAft>
                <a:spcPts val="1200"/>
              </a:spcAft>
              <a:buClr>
                <a:srgbClr val="00643C"/>
              </a:buClr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643C"/>
                </a:solidFill>
              </a:rPr>
              <a:t>For next 5 years, JYF expectations are for deliveries to drop to 2020/2021 levels as new sales order of 30+m yachts have reached pre-covid levels in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5A8FD-1057-8C37-6BD8-08440E3846D4}"/>
              </a:ext>
            </a:extLst>
          </p:cNvPr>
          <p:cNvSpPr/>
          <p:nvPr/>
        </p:nvSpPr>
        <p:spPr>
          <a:xfrm>
            <a:off x="649316" y="4205294"/>
            <a:ext cx="970356" cy="21494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1050" b="1" dirty="0">
                <a:solidFill>
                  <a:schemeClr val="tx1"/>
                </a:solidFill>
                <a:latin typeface="+mj-lt"/>
              </a:rPr>
              <a:t>TAKE AWAYS:</a:t>
            </a:r>
            <a:endParaRPr lang="en-US" sz="105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07F5BE-922D-41AE-C2FD-EDF199019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267803"/>
              </p:ext>
            </p:extLst>
          </p:nvPr>
        </p:nvGraphicFramePr>
        <p:xfrm>
          <a:off x="4427985" y="1086845"/>
          <a:ext cx="4121784" cy="304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8A9C35-2409-FB32-8ED0-BE05273749F8}"/>
              </a:ext>
            </a:extLst>
          </p:cNvPr>
          <p:cNvSpPr txBox="1"/>
          <p:nvPr/>
        </p:nvSpPr>
        <p:spPr>
          <a:xfrm>
            <a:off x="6276849" y="1606147"/>
            <a:ext cx="1188312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200" b="1" dirty="0">
                <a:solidFill>
                  <a:srgbClr val="0070C0"/>
                </a:solidFill>
              </a:rPr>
              <a:t>Sales boom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A8E9526-20EE-D7B6-B599-6A74537D8FAF}"/>
              </a:ext>
            </a:extLst>
          </p:cNvPr>
          <p:cNvSpPr/>
          <p:nvPr/>
        </p:nvSpPr>
        <p:spPr>
          <a:xfrm rot="5400000">
            <a:off x="5829235" y="1482564"/>
            <a:ext cx="484632" cy="392412"/>
          </a:xfrm>
          <a:prstGeom prst="downArrow">
            <a:avLst/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1389B0-378E-50A9-CE7E-6CAC7DB4DB90}"/>
              </a:ext>
            </a:extLst>
          </p:cNvPr>
          <p:cNvSpPr/>
          <p:nvPr/>
        </p:nvSpPr>
        <p:spPr>
          <a:xfrm>
            <a:off x="3707905" y="1393505"/>
            <a:ext cx="720080" cy="228057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8CFCB95-A74E-AF3D-32E9-02B5A2F8E326}"/>
              </a:ext>
            </a:extLst>
          </p:cNvPr>
          <p:cNvSpPr/>
          <p:nvPr/>
        </p:nvSpPr>
        <p:spPr>
          <a:xfrm rot="12938009">
            <a:off x="7866796" y="2681378"/>
            <a:ext cx="379621" cy="395878"/>
          </a:xfrm>
          <a:prstGeom prst="down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3359-960B-624B-7C3C-04F50C98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>
            <a:extLst>
              <a:ext uri="{FF2B5EF4-FFF2-40B4-BE49-F238E27FC236}">
                <a16:creationId xmlns:a16="http://schemas.microsoft.com/office/drawing/2014/main" id="{0CD536DC-A35D-318C-18BB-F85EB71461F8}"/>
              </a:ext>
            </a:extLst>
          </p:cNvPr>
          <p:cNvSpPr/>
          <p:nvPr/>
        </p:nvSpPr>
        <p:spPr>
          <a:xfrm>
            <a:off x="3002956" y="3900275"/>
            <a:ext cx="1296143" cy="950937"/>
          </a:xfrm>
          <a:prstGeom prst="rightArrow">
            <a:avLst>
              <a:gd name="adj1" fmla="val 50000"/>
              <a:gd name="adj2" fmla="val 41733"/>
            </a:avLst>
          </a:prstGeom>
          <a:solidFill>
            <a:schemeClr val="tx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D9D7BBF-D815-90EB-B8C9-D18CAD55BA1E}"/>
              </a:ext>
            </a:extLst>
          </p:cNvPr>
          <p:cNvSpPr/>
          <p:nvPr/>
        </p:nvSpPr>
        <p:spPr>
          <a:xfrm>
            <a:off x="3506466" y="2080581"/>
            <a:ext cx="1551588" cy="950937"/>
          </a:xfrm>
          <a:prstGeom prst="rightArrow">
            <a:avLst>
              <a:gd name="adj1" fmla="val 50000"/>
              <a:gd name="adj2" fmla="val 41733"/>
            </a:avLst>
          </a:prstGeom>
          <a:solidFill>
            <a:schemeClr val="tx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AA3E1AA-1C40-0E8A-6526-E5F4CDE4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Yacht Market Transactions: </a:t>
            </a:r>
            <a:r>
              <a:rPr lang="en-US" sz="2400" dirty="0">
                <a:solidFill>
                  <a:schemeClr val="bg2"/>
                </a:solidFill>
              </a:rPr>
              <a:t>market slowing down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AEE5C1-86E0-AE81-79E9-BDD880AA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19AF-F5ED-455B-A512-B03AB360231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9397F-59B8-962F-4CBF-EFB42695F09C}"/>
              </a:ext>
            </a:extLst>
          </p:cNvPr>
          <p:cNvSpPr/>
          <p:nvPr/>
        </p:nvSpPr>
        <p:spPr>
          <a:xfrm>
            <a:off x="7722458" y="6128448"/>
            <a:ext cx="1148641" cy="18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1"/>
              </a:buClr>
            </a:pPr>
            <a:r>
              <a:rPr lang="en-US" sz="600" i="1" dirty="0">
                <a:solidFill>
                  <a:schemeClr val="bg1"/>
                </a:solidFill>
              </a:rPr>
              <a:t>Source: SYT IQ 01/2025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AA6AE-1A46-21FE-C9B7-FF37327D3D9D}"/>
              </a:ext>
            </a:extLst>
          </p:cNvPr>
          <p:cNvSpPr/>
          <p:nvPr/>
        </p:nvSpPr>
        <p:spPr>
          <a:xfrm>
            <a:off x="5058054" y="1639243"/>
            <a:ext cx="3800767" cy="1570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50" b="1" dirty="0">
              <a:solidFill>
                <a:schemeClr val="accent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b="1" dirty="0">
                <a:solidFill>
                  <a:schemeClr val="accent1"/>
                </a:solidFill>
              </a:rPr>
              <a:t>Since a high in 2021 (caused by Covid-19), annual transactions have returned to pre-covid levels (avg 500 a year) but combined sales value have remained resilient</a:t>
            </a: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bg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2023 &amp; 2024 saw an increase in total combined sales values while transaction #s went down.</a:t>
            </a: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bg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63% of transactions in 2024 were for secondhand yachts</a:t>
            </a: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bg1"/>
              </a:solidFill>
            </a:endParaRPr>
          </a:p>
          <a:p>
            <a:pPr algn="just">
              <a:buClr>
                <a:schemeClr val="accent1"/>
              </a:buClr>
            </a:pPr>
            <a:endParaRPr lang="fr-CH" sz="105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A1044F-C730-6160-1903-1C1296923099}"/>
              </a:ext>
            </a:extLst>
          </p:cNvPr>
          <p:cNvSpPr/>
          <p:nvPr/>
        </p:nvSpPr>
        <p:spPr>
          <a:xfrm>
            <a:off x="5058053" y="1461562"/>
            <a:ext cx="3813046" cy="177681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+mj-lt"/>
              </a:rPr>
              <a:t>VALUE RESILIENCY AS # of TRANSACTIONS DECREASE…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8B0B84-07BB-B67B-1646-36F20F1E9E34}"/>
              </a:ext>
            </a:extLst>
          </p:cNvPr>
          <p:cNvSpPr/>
          <p:nvPr/>
        </p:nvSpPr>
        <p:spPr>
          <a:xfrm>
            <a:off x="632945" y="3770112"/>
            <a:ext cx="2585252" cy="1747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Drop in transactions is partly due to a drop in average secondhand yacht for sale vs segment fleet over the years…</a:t>
            </a:r>
          </a:p>
          <a:p>
            <a:pPr algn="just">
              <a:buClr>
                <a:schemeClr val="accent1"/>
              </a:buClr>
            </a:pPr>
            <a:endParaRPr lang="en-US" sz="1050" dirty="0">
              <a:solidFill>
                <a:schemeClr val="bg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…and new order sales</a:t>
            </a: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bg1"/>
              </a:solidFill>
            </a:endParaRPr>
          </a:p>
          <a:p>
            <a:pPr marL="78581" indent="-78581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B65EC3-5186-36A0-FE43-5D409B356411}"/>
              </a:ext>
            </a:extLst>
          </p:cNvPr>
          <p:cNvSpPr/>
          <p:nvPr/>
        </p:nvSpPr>
        <p:spPr>
          <a:xfrm>
            <a:off x="636599" y="3534279"/>
            <a:ext cx="2581598" cy="235834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800" b="1" dirty="0">
                <a:solidFill>
                  <a:schemeClr val="accent1"/>
                </a:solidFill>
                <a:latin typeface="+mj-lt"/>
              </a:rPr>
              <a:t>AS PERCENTAGE OF FLEET AVAILABLE FOR SALE DECREASES</a:t>
            </a:r>
            <a:endParaRPr lang="en-US" sz="8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ED9DB5-20AF-1A84-BD75-D86116EBB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884493"/>
              </p:ext>
            </p:extLst>
          </p:nvPr>
        </p:nvGraphicFramePr>
        <p:xfrm>
          <a:off x="311532" y="962208"/>
          <a:ext cx="4572000" cy="231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99115A-BFB4-F548-851A-A5FB40810E4A}"/>
              </a:ext>
            </a:extLst>
          </p:cNvPr>
          <p:cNvCxnSpPr/>
          <p:nvPr/>
        </p:nvCxnSpPr>
        <p:spPr>
          <a:xfrm>
            <a:off x="2771800" y="1772816"/>
            <a:ext cx="0" cy="2913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267CDC-DC46-AC69-044C-887D89D13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806775"/>
              </p:ext>
            </p:extLst>
          </p:nvPr>
        </p:nvGraphicFramePr>
        <p:xfrm>
          <a:off x="4299099" y="3221800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1DF936-E381-6892-67AC-DD02380820C0}"/>
              </a:ext>
            </a:extLst>
          </p:cNvPr>
          <p:cNvSpPr txBox="1"/>
          <p:nvPr/>
        </p:nvSpPr>
        <p:spPr>
          <a:xfrm>
            <a:off x="3651027" y="1578790"/>
            <a:ext cx="1743324" cy="3568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100" dirty="0" err="1">
                <a:solidFill>
                  <a:srgbClr val="FF0000"/>
                </a:solidFill>
              </a:rPr>
              <a:t>Avg</a:t>
            </a:r>
            <a:r>
              <a:rPr lang="fr-CH" sz="1100" dirty="0">
                <a:solidFill>
                  <a:srgbClr val="FF0000"/>
                </a:solidFill>
              </a:rPr>
              <a:t> LOA </a:t>
            </a:r>
            <a:r>
              <a:rPr lang="fr-CH" sz="1100" dirty="0" err="1">
                <a:solidFill>
                  <a:srgbClr val="FF0000"/>
                </a:solidFill>
              </a:rPr>
              <a:t>sold</a:t>
            </a:r>
            <a:r>
              <a:rPr lang="fr-CH" sz="1100" dirty="0">
                <a:solidFill>
                  <a:srgbClr val="FF0000"/>
                </a:solidFill>
              </a:rPr>
              <a:t> (m)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269E76E-0B72-F8CB-C660-B1A90AF0763C}"/>
              </a:ext>
            </a:extLst>
          </p:cNvPr>
          <p:cNvSpPr/>
          <p:nvPr/>
        </p:nvSpPr>
        <p:spPr>
          <a:xfrm>
            <a:off x="1003681" y="2522382"/>
            <a:ext cx="327958" cy="263757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5326C-881D-3215-A9D4-119B7FE4990B}"/>
              </a:ext>
            </a:extLst>
          </p:cNvPr>
          <p:cNvSpPr txBox="1"/>
          <p:nvPr/>
        </p:nvSpPr>
        <p:spPr>
          <a:xfrm>
            <a:off x="1003681" y="2564196"/>
            <a:ext cx="327959" cy="260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050" dirty="0">
                <a:solidFill>
                  <a:srgbClr val="FF0000"/>
                </a:solidFill>
              </a:rPr>
              <a:t> 41,9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9D14038-D23E-2754-0205-F3E595743A80}"/>
              </a:ext>
            </a:extLst>
          </p:cNvPr>
          <p:cNvSpPr/>
          <p:nvPr/>
        </p:nvSpPr>
        <p:spPr>
          <a:xfrm>
            <a:off x="1342182" y="2424170"/>
            <a:ext cx="327958" cy="263757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09395-D1D2-8239-F82C-C7A6C2F156B7}"/>
              </a:ext>
            </a:extLst>
          </p:cNvPr>
          <p:cNvSpPr txBox="1"/>
          <p:nvPr/>
        </p:nvSpPr>
        <p:spPr>
          <a:xfrm>
            <a:off x="1356603" y="2492125"/>
            <a:ext cx="327959" cy="260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100" dirty="0">
                <a:solidFill>
                  <a:srgbClr val="FF0000"/>
                </a:solidFill>
              </a:rPr>
              <a:t>42,8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C62377-7604-3859-AFF8-D1EB90BFCABB}"/>
              </a:ext>
            </a:extLst>
          </p:cNvPr>
          <p:cNvSpPr txBox="1"/>
          <p:nvPr/>
        </p:nvSpPr>
        <p:spPr>
          <a:xfrm>
            <a:off x="1695829" y="2492125"/>
            <a:ext cx="327959" cy="260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H" sz="1100" dirty="0">
                <a:solidFill>
                  <a:srgbClr val="FF0000"/>
                </a:solidFill>
              </a:rPr>
              <a:t> 42,4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D77766-0057-9212-5A37-0F16CC1752AC}"/>
              </a:ext>
            </a:extLst>
          </p:cNvPr>
          <p:cNvSpPr/>
          <p:nvPr/>
        </p:nvSpPr>
        <p:spPr>
          <a:xfrm>
            <a:off x="3301691" y="1514193"/>
            <a:ext cx="327958" cy="263757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3414DDF8-00BE-D31C-E662-364CE9C9C9A0}"/>
              </a:ext>
            </a:extLst>
          </p:cNvPr>
          <p:cNvSpPr/>
          <p:nvPr/>
        </p:nvSpPr>
        <p:spPr>
          <a:xfrm>
            <a:off x="2083521" y="2395711"/>
            <a:ext cx="327958" cy="263757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1F7BD292-90E2-0047-5345-42385CFB5BDD}"/>
              </a:ext>
            </a:extLst>
          </p:cNvPr>
          <p:cNvSpPr/>
          <p:nvPr/>
        </p:nvSpPr>
        <p:spPr>
          <a:xfrm>
            <a:off x="2471212" y="2432317"/>
            <a:ext cx="327958" cy="263757"/>
          </a:xfrm>
          <a:prstGeom prst="flowChartConnector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FF1AC8B7-115A-AF49-9F1B-D6CECECB7B58}"/>
              </a:ext>
            </a:extLst>
          </p:cNvPr>
          <p:cNvSpPr txBox="1"/>
          <p:nvPr/>
        </p:nvSpPr>
        <p:spPr>
          <a:xfrm>
            <a:off x="2482479" y="2474131"/>
            <a:ext cx="327959" cy="260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100" dirty="0">
                <a:solidFill>
                  <a:srgbClr val="FF0000"/>
                </a:solidFill>
              </a:rPr>
              <a:t> 42,5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09643"/>
      </p:ext>
    </p:extLst>
  </p:cSld>
  <p:clrMapOvr>
    <a:masterClrMapping/>
  </p:clrMapOvr>
</p:sld>
</file>

<file path=ppt/theme/theme1.xml><?xml version="1.0" encoding="utf-8"?>
<a:theme xmlns:a="http://schemas.openxmlformats.org/drawingml/2006/main" name="BNPP-ENG">
  <a:themeElements>
    <a:clrScheme name="BNPP">
      <a:dk1>
        <a:srgbClr val="000000"/>
      </a:dk1>
      <a:lt1>
        <a:srgbClr val="FFFFFF"/>
      </a:lt1>
      <a:dk2>
        <a:srgbClr val="939598"/>
      </a:dk2>
      <a:lt2>
        <a:srgbClr val="F0F0F0"/>
      </a:lt2>
      <a:accent1>
        <a:srgbClr val="00A76C"/>
      </a:accent1>
      <a:accent2>
        <a:srgbClr val="82A44A"/>
      </a:accent2>
      <a:accent3>
        <a:srgbClr val="BFBFBF"/>
      </a:accent3>
      <a:accent4>
        <a:srgbClr val="D2DCAA"/>
      </a:accent4>
      <a:accent5>
        <a:srgbClr val="A0C873"/>
      </a:accent5>
      <a:accent6>
        <a:srgbClr val="00A76C"/>
      </a:accent6>
      <a:hlink>
        <a:srgbClr val="A0C873"/>
      </a:hlink>
      <a:folHlink>
        <a:srgbClr val="3C9146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NPP">
    <a:dk1>
      <a:srgbClr val="000000"/>
    </a:dk1>
    <a:lt1>
      <a:srgbClr val="FFFFFF"/>
    </a:lt1>
    <a:dk2>
      <a:srgbClr val="939598"/>
    </a:dk2>
    <a:lt2>
      <a:srgbClr val="F0F0F0"/>
    </a:lt2>
    <a:accent1>
      <a:srgbClr val="00A76C"/>
    </a:accent1>
    <a:accent2>
      <a:srgbClr val="82A44A"/>
    </a:accent2>
    <a:accent3>
      <a:srgbClr val="BFBFBF"/>
    </a:accent3>
    <a:accent4>
      <a:srgbClr val="D2DCAA"/>
    </a:accent4>
    <a:accent5>
      <a:srgbClr val="A0C873"/>
    </a:accent5>
    <a:accent6>
      <a:srgbClr val="00A76C"/>
    </a:accent6>
    <a:hlink>
      <a:srgbClr val="A0C873"/>
    </a:hlink>
    <a:folHlink>
      <a:srgbClr val="3C91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32711</TotalTime>
  <Words>1737</Words>
  <Application>Microsoft Office PowerPoint</Application>
  <PresentationFormat>On-screen Show (4:3)</PresentationFormat>
  <Paragraphs>219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Agfa Rotis Semisans</vt:lpstr>
      <vt:lpstr>Aptos Narrow</vt:lpstr>
      <vt:lpstr>Arial</vt:lpstr>
      <vt:lpstr>Arial Narrow</vt:lpstr>
      <vt:lpstr>BNPP Sans</vt:lpstr>
      <vt:lpstr>Calibri</vt:lpstr>
      <vt:lpstr>Times New Roman</vt:lpstr>
      <vt:lpstr>Wingdings</vt:lpstr>
      <vt:lpstr>BNPP-ENG</vt:lpstr>
      <vt:lpstr>Feuille de calcul</vt:lpstr>
      <vt:lpstr>Worldwide Yacht Market Overview</vt:lpstr>
      <vt:lpstr>Billionaires and UHNWI: the more, the merrier</vt:lpstr>
      <vt:lpstr>Owner profile: Mature european market. APAC still offers the most potential while MEA has appetite</vt:lpstr>
      <vt:lpstr>Billionaires hobbies: Where are they likely to spend their money?</vt:lpstr>
      <vt:lpstr>Global Fleet: Healthy growth over last 20 years</vt:lpstr>
      <vt:lpstr>Global Fleet: Slowly but clearly gaining in size</vt:lpstr>
      <vt:lpstr>Segment Analysis – Main Takeaways</vt:lpstr>
      <vt:lpstr>Global Fleet: Completions projected to drop in next 5 years</vt:lpstr>
      <vt:lpstr>Yacht Market Transactions: market slowing down</vt:lpstr>
      <vt:lpstr>Yacht Market Transactions: Values up overall but volatile</vt:lpstr>
      <vt:lpstr>Liquidity analysis: Not quite fast but quicker</vt:lpstr>
      <vt:lpstr>Main take aways</vt:lpstr>
      <vt:lpstr>Q&amp;A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CACOYE Eric</dc:creator>
  <cp:lastModifiedBy>GEORGES Maxime</cp:lastModifiedBy>
  <cp:revision>1403</cp:revision>
  <cp:lastPrinted>2022-11-18T14:48:51Z</cp:lastPrinted>
  <dcterms:created xsi:type="dcterms:W3CDTF">2017-04-03T12:33:43Z</dcterms:created>
  <dcterms:modified xsi:type="dcterms:W3CDTF">2025-06-13T10:07:29Z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etDate">
    <vt:lpwstr>2022-12-07T11:18:43Z</vt:lpwstr>
  </property>
  <property fmtid="{D5CDD505-2E9C-101B-9397-08002B2CF9AE}" pid="4" name="MSIP_Label_8ffbc0b8-e97b-47d1-beac-cb0955d66f3b_Method">
    <vt:lpwstr>Standard</vt:lpwstr>
  </property>
  <property fmtid="{D5CDD505-2E9C-101B-9397-08002B2CF9AE}" pid="5" name="MSIP_Label_8ffbc0b8-e97b-47d1-beac-cb0955d66f3b_Name">
    <vt:lpwstr>8ffbc0b8-e97b-47d1-beac-cb0955d66f3b</vt:lpwstr>
  </property>
  <property fmtid="{D5CDD505-2E9C-101B-9397-08002B2CF9AE}" pid="6" name="MSIP_Label_8ffbc0b8-e97b-47d1-beac-cb0955d66f3b_SiteId">
    <vt:lpwstr>614f9c25-bffa-42c7-86d8-964101f55fa2</vt:lpwstr>
  </property>
  <property fmtid="{D5CDD505-2E9C-101B-9397-08002B2CF9AE}" pid="7" name="MSIP_Label_8ffbc0b8-e97b-47d1-beac-cb0955d66f3b_ActionId">
    <vt:lpwstr>faea827c-233b-4d6c-ba2c-2b445e76010a</vt:lpwstr>
  </property>
  <property fmtid="{D5CDD505-2E9C-101B-9397-08002B2CF9AE}" pid="8" name="MSIP_Label_8ffbc0b8-e97b-47d1-beac-cb0955d66f3b_ContentBits">
    <vt:lpwstr>2</vt:lpwstr>
  </property>
</Properties>
</file>