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5" r:id="rId2"/>
    <p:sldId id="266" r:id="rId3"/>
    <p:sldId id="267" r:id="rId4"/>
    <p:sldId id="268" r:id="rId5"/>
    <p:sldId id="269" r:id="rId6"/>
    <p:sldId id="270" r:id="rId7"/>
    <p:sldId id="263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4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/>
    <p:restoredTop sz="95400"/>
  </p:normalViewPr>
  <p:slideViewPr>
    <p:cSldViewPr snapToGrid="0">
      <p:cViewPr varScale="1">
        <p:scale>
          <a:sx n="74" d="100"/>
          <a:sy n="74" d="100"/>
        </p:scale>
        <p:origin x="43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56271-F184-0545-95C2-27A54A39F46D}" type="datetimeFigureOut">
              <a:rPr lang="it-IT" smtClean="0"/>
              <a:t>24/06/2025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6805C-169A-CB4C-9C2F-D90ACE4DEFB2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2383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Good morning, ladies and gentlemen.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 name is Charity Cheah, and I am the Head of International Brand Development &amp; Relations at ISYBA — the Italian Ship &amp; Yacht Brokers Association. 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Italy’s national association of licensed yacht brokers founded in Milan since 1997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 is a true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honour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be here this morning alongside such distinguished guests and to be part of this meaningful dialogue organized by ECPY.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 the excellent insights we’ve heard today I would like to share a complementary perspective on :</a:t>
            </a:r>
            <a:b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Anchorage Regulations and Posidonia protection  in Italian waters.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effectLst/>
                <a:latin typeface="Helvetica Neue" panose="02000503000000020004" pitchFamily="2" charset="0"/>
              </a:rPr>
              <a:t>The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legal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protection</a:t>
            </a:r>
            <a:r>
              <a:rPr lang="it-IT" dirty="0">
                <a:effectLst/>
                <a:latin typeface="Helvetica Neue" panose="02000503000000020004" pitchFamily="2" charset="0"/>
              </a:rPr>
              <a:t> of Posidonia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rooted</a:t>
            </a:r>
            <a:r>
              <a:rPr lang="it-IT" dirty="0">
                <a:effectLst/>
                <a:latin typeface="Helvetica Neue" panose="02000503000000020004" pitchFamily="2" charset="0"/>
              </a:rPr>
              <a:t> in multiple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overlapping</a:t>
            </a:r>
            <a:r>
              <a:rPr lang="it-IT" dirty="0">
                <a:effectLst/>
                <a:latin typeface="Helvetica Neue" panose="02000503000000020004" pitchFamily="2" charset="0"/>
              </a:rPr>
              <a:t> EU and international agreements. In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Italy</a:t>
            </a:r>
            <a:r>
              <a:rPr lang="it-IT" dirty="0">
                <a:effectLst/>
                <a:latin typeface="Helvetica Neue" panose="02000503000000020004" pitchFamily="2" charset="0"/>
              </a:rPr>
              <a:t>, the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Habitats</a:t>
            </a:r>
            <a:r>
              <a:rPr lang="it-IT" dirty="0">
                <a:effectLst/>
                <a:latin typeface="Helvetica Neue" panose="02000503000000020004" pitchFamily="2" charset="0"/>
              </a:rPr>
              <a:t> Directive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was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transposed</a:t>
            </a:r>
            <a:r>
              <a:rPr lang="it-IT" dirty="0">
                <a:effectLst/>
                <a:latin typeface="Helvetica Neue" panose="02000503000000020004" pitchFamily="2" charset="0"/>
              </a:rPr>
              <a:t> in 1997,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formally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recognizing</a:t>
            </a:r>
            <a:r>
              <a:rPr lang="it-IT" dirty="0">
                <a:effectLst/>
                <a:latin typeface="Helvetica Neue" panose="02000503000000020004" pitchFamily="2" charset="0"/>
              </a:rPr>
              <a:t> Posidonia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meadows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as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strictly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protected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habitats</a:t>
            </a:r>
            <a:r>
              <a:rPr lang="it-IT" dirty="0">
                <a:effectLst/>
                <a:latin typeface="Helvetica Neue" panose="02000503000000020004" pitchFamily="2" charset="0"/>
              </a:rPr>
              <a:t>.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These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meadows</a:t>
            </a:r>
            <a:r>
              <a:rPr lang="it-IT" dirty="0">
                <a:effectLst/>
                <a:latin typeface="Helvetica Neue" panose="02000503000000020004" pitchFamily="2" charset="0"/>
              </a:rPr>
              <a:t> play a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vital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role</a:t>
            </a:r>
            <a:r>
              <a:rPr lang="it-IT" dirty="0">
                <a:effectLst/>
                <a:latin typeface="Helvetica Neue" panose="02000503000000020004" pitchFamily="2" charset="0"/>
              </a:rPr>
              <a:t> in carbon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absorption</a:t>
            </a:r>
            <a:r>
              <a:rPr lang="it-IT" dirty="0">
                <a:effectLst/>
                <a:latin typeface="Helvetica Neue" panose="02000503000000020004" pitchFamily="2" charset="0"/>
              </a:rPr>
              <a:t>, water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purification</a:t>
            </a:r>
            <a:r>
              <a:rPr lang="it-IT" dirty="0">
                <a:effectLst/>
                <a:latin typeface="Helvetica Neue" panose="02000503000000020004" pitchFamily="2" charset="0"/>
              </a:rPr>
              <a:t>, and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coastal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protection</a:t>
            </a:r>
            <a:r>
              <a:rPr lang="it-IT" dirty="0">
                <a:effectLst/>
                <a:latin typeface="Helvetica Neue" panose="02000503000000020004" pitchFamily="2" charset="0"/>
              </a:rPr>
              <a:t>.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Italy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fully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recognizes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their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environmental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significance</a:t>
            </a:r>
            <a:r>
              <a:rPr lang="it-IT" dirty="0">
                <a:effectLst/>
                <a:latin typeface="Helvetica Neue" panose="02000503000000020004" pitchFamily="2" charset="0"/>
              </a:rPr>
              <a:t> —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but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translating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this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into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coherent</a:t>
            </a:r>
            <a:r>
              <a:rPr lang="it-IT" dirty="0">
                <a:effectLst/>
                <a:latin typeface="Helvetica Neue" panose="02000503000000020004" pitchFamily="2" charset="0"/>
              </a:rPr>
              <a:t>,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navigable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boating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regulations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remains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our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shared</a:t>
            </a:r>
            <a:r>
              <a:rPr lang="it-IT" dirty="0">
                <a:effectLst/>
                <a:latin typeface="Helvetica Neue" panose="02000503000000020004" pitchFamily="2" charset="0"/>
              </a:rPr>
              <a:t> challenge.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effectLst/>
                <a:latin typeface="Helvetica Neue" panose="02000503000000020004" pitchFamily="2" charset="0"/>
              </a:rPr>
              <a:t>ASPIM status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offers</a:t>
            </a:r>
            <a:r>
              <a:rPr lang="it-IT" dirty="0">
                <a:effectLst/>
                <a:latin typeface="Helvetica Neue" panose="02000503000000020004" pitchFamily="2" charset="0"/>
              </a:rPr>
              <a:t> global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environmental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recognition</a:t>
            </a:r>
            <a:r>
              <a:rPr lang="it-IT" dirty="0">
                <a:effectLst/>
                <a:latin typeface="Helvetica Neue" panose="02000503000000020004" pitchFamily="2" charset="0"/>
              </a:rPr>
              <a:t>,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but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also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stricter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requirements</a:t>
            </a:r>
            <a:r>
              <a:rPr lang="it-IT" dirty="0">
                <a:effectLst/>
                <a:latin typeface="Helvetica Neue" panose="02000503000000020004" pitchFamily="2" charset="0"/>
              </a:rPr>
              <a:t> for habitat monitoring and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protection</a:t>
            </a:r>
            <a:r>
              <a:rPr lang="it-IT" dirty="0">
                <a:effectLst/>
                <a:latin typeface="Helvetica Neue" panose="02000503000000020004" pitchFamily="2" charset="0"/>
              </a:rPr>
              <a:t>.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Each</a:t>
            </a:r>
            <a:r>
              <a:rPr lang="it-IT" dirty="0">
                <a:effectLst/>
                <a:latin typeface="Helvetica Neue" panose="02000503000000020004" pitchFamily="2" charset="0"/>
              </a:rPr>
              <a:t> site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required</a:t>
            </a:r>
            <a:r>
              <a:rPr lang="it-IT" dirty="0">
                <a:effectLst/>
                <a:latin typeface="Helvetica Neue" panose="02000503000000020004" pitchFamily="2" charset="0"/>
              </a:rPr>
              <a:t> to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conduct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ongoing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biodiversity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assessments</a:t>
            </a:r>
            <a:r>
              <a:rPr lang="it-IT" dirty="0">
                <a:effectLst/>
                <a:latin typeface="Helvetica Neue" panose="02000503000000020004" pitchFamily="2" charset="0"/>
              </a:rPr>
              <a:t> to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maintain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its</a:t>
            </a:r>
            <a:r>
              <a:rPr lang="it-IT" dirty="0">
                <a:effectLst/>
                <a:latin typeface="Helvetica Neue" panose="02000503000000020004" pitchFamily="2" charset="0"/>
              </a:rPr>
              <a:t> ASPIM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designation</a:t>
            </a:r>
            <a:r>
              <a:rPr lang="it-IT" dirty="0">
                <a:effectLst/>
                <a:latin typeface="Helvetica Neue" panose="02000503000000020004" pitchFamily="2" charset="0"/>
              </a:rPr>
              <a:t>.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Italy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proudly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hosts</a:t>
            </a:r>
            <a:r>
              <a:rPr lang="it-IT" dirty="0">
                <a:effectLst/>
                <a:latin typeface="Helvetica Neue" panose="02000503000000020004" pitchFamily="2" charset="0"/>
              </a:rPr>
              <a:t> 11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such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sites</a:t>
            </a:r>
            <a:r>
              <a:rPr lang="it-IT" dirty="0">
                <a:effectLst/>
                <a:latin typeface="Helvetica Neue" panose="02000503000000020004" pitchFamily="2" charset="0"/>
              </a:rPr>
              <a:t> —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but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this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also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means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boaters</a:t>
            </a:r>
            <a:r>
              <a:rPr lang="it-IT" dirty="0">
                <a:effectLst/>
                <a:latin typeface="Helvetica Neue" panose="02000503000000020004" pitchFamily="2" charset="0"/>
              </a:rPr>
              <a:t> must navigate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highly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localized</a:t>
            </a:r>
            <a:r>
              <a:rPr lang="it-IT" dirty="0">
                <a:effectLst/>
                <a:latin typeface="Helvetica Neue" panose="02000503000000020004" pitchFamily="2" charset="0"/>
              </a:rPr>
              <a:t>, site-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specific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regulations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when</a:t>
            </a:r>
            <a:r>
              <a:rPr lang="it-IT" dirty="0">
                <a:effectLst/>
                <a:latin typeface="Helvetica Neue" panose="02000503000000020004" pitchFamily="2" charset="0"/>
              </a:rPr>
              <a:t> cruising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Italian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waters</a:t>
            </a:r>
            <a:r>
              <a:rPr lang="it-IT" dirty="0">
                <a:effectLst/>
                <a:latin typeface="Helvetica Neue" panose="02000503000000020004" pitchFamily="2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>
                <a:effectLst/>
                <a:latin typeface="Helvetica Neue" panose="02000503000000020004" pitchFamily="2" charset="0"/>
              </a:rPr>
              <a:t>Unlike</a:t>
            </a:r>
            <a:r>
              <a:rPr lang="it-IT" dirty="0">
                <a:effectLst/>
                <a:latin typeface="Helvetica Neue" panose="02000503000000020004" pitchFamily="2" charset="0"/>
              </a:rPr>
              <a:t> some EU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neighbors</a:t>
            </a:r>
            <a:r>
              <a:rPr lang="it-IT" dirty="0">
                <a:effectLst/>
                <a:latin typeface="Helvetica Neue" panose="02000503000000020004" pitchFamily="2" charset="0"/>
              </a:rPr>
              <a:t>,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Italy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has</a:t>
            </a:r>
            <a:r>
              <a:rPr lang="it-IT" dirty="0">
                <a:effectLst/>
                <a:latin typeface="Helvetica Neue" panose="02000503000000020004" pitchFamily="2" charset="0"/>
              </a:rPr>
              <a:t> no single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anchorage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law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covering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its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entire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coastline</a:t>
            </a:r>
            <a:r>
              <a:rPr lang="it-IT" dirty="0">
                <a:effectLst/>
                <a:latin typeface="Helvetica Neue" panose="02000503000000020004" pitchFamily="2" charset="0"/>
              </a:rPr>
              <a:t>.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This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creates</a:t>
            </a:r>
            <a:r>
              <a:rPr lang="it-IT" dirty="0">
                <a:effectLst/>
                <a:latin typeface="Helvetica Neue" panose="02000503000000020004" pitchFamily="2" charset="0"/>
              </a:rPr>
              <a:t> a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confusing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mosaic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where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certain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areas</a:t>
            </a:r>
            <a:r>
              <a:rPr lang="it-IT" dirty="0">
                <a:effectLst/>
                <a:latin typeface="Helvetica Neue" panose="02000503000000020004" pitchFamily="2" charset="0"/>
              </a:rPr>
              <a:t> are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heavily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protected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while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others</a:t>
            </a:r>
            <a:r>
              <a:rPr lang="it-IT" dirty="0">
                <a:effectLst/>
                <a:latin typeface="Helvetica Neue" panose="02000503000000020004" pitchFamily="2" charset="0"/>
              </a:rPr>
              <a:t> are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practically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lawless</a:t>
            </a:r>
            <a:r>
              <a:rPr lang="it-IT" dirty="0">
                <a:effectLst/>
                <a:latin typeface="Helvetica Neue" panose="02000503000000020004" pitchFamily="2" charset="0"/>
              </a:rPr>
              <a:t>.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As</a:t>
            </a:r>
            <a:r>
              <a:rPr lang="it-IT" dirty="0">
                <a:effectLst/>
                <a:latin typeface="Helvetica Neue" panose="02000503000000020004" pitchFamily="2" charset="0"/>
              </a:rPr>
              <a:t> an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example</a:t>
            </a:r>
            <a:r>
              <a:rPr lang="it-IT" dirty="0">
                <a:effectLst/>
                <a:latin typeface="Helvetica Neue" panose="02000503000000020004" pitchFamily="2" charset="0"/>
              </a:rPr>
              <a:t>,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this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year</a:t>
            </a:r>
            <a:r>
              <a:rPr lang="it-IT" dirty="0">
                <a:effectLst/>
                <a:latin typeface="Helvetica Neue" panose="02000503000000020004" pitchFamily="2" charset="0"/>
              </a:rPr>
              <a:t> Capri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introduced</a:t>
            </a:r>
            <a:r>
              <a:rPr lang="it-IT" dirty="0">
                <a:effectLst/>
                <a:latin typeface="Helvetica Neue" panose="02000503000000020004" pitchFamily="2" charset="0"/>
              </a:rPr>
              <a:t> major new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restrictions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around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its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iconic</a:t>
            </a:r>
            <a:r>
              <a:rPr lang="it-IT" dirty="0">
                <a:effectLst/>
                <a:latin typeface="Helvetica Neue" panose="02000503000000020004" pitchFamily="2" charset="0"/>
              </a:rPr>
              <a:t> Faraglioni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coastline</a:t>
            </a:r>
            <a:r>
              <a:rPr lang="it-IT" dirty="0">
                <a:effectLst/>
                <a:latin typeface="Helvetica Neue" panose="02000503000000020004" pitchFamily="2" charset="0"/>
              </a:rPr>
              <a:t>.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Without</a:t>
            </a:r>
            <a:r>
              <a:rPr lang="it-IT" dirty="0">
                <a:effectLst/>
                <a:latin typeface="Helvetica Neue" panose="02000503000000020004" pitchFamily="2" charset="0"/>
              </a:rPr>
              <a:t> national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harmonization</a:t>
            </a:r>
            <a:r>
              <a:rPr lang="it-IT" dirty="0">
                <a:effectLst/>
                <a:latin typeface="Helvetica Neue" panose="02000503000000020004" pitchFamily="2" charset="0"/>
              </a:rPr>
              <a:t>,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such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sudden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changes</a:t>
            </a:r>
            <a:r>
              <a:rPr lang="it-IT" dirty="0">
                <a:effectLst/>
                <a:latin typeface="Helvetica Neue" panose="02000503000000020004" pitchFamily="2" charset="0"/>
              </a:rPr>
              <a:t> create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uncertainty</a:t>
            </a:r>
            <a:r>
              <a:rPr lang="it-IT" dirty="0">
                <a:effectLst/>
                <a:latin typeface="Helvetica Neue" panose="02000503000000020004" pitchFamily="2" charset="0"/>
              </a:rPr>
              <a:t> for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captains</a:t>
            </a:r>
            <a:r>
              <a:rPr lang="it-IT" dirty="0">
                <a:effectLst/>
                <a:latin typeface="Helvetica Neue" panose="02000503000000020004" pitchFamily="2" charset="0"/>
              </a:rPr>
              <a:t>, agents, and charter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operators</a:t>
            </a:r>
            <a:r>
              <a:rPr lang="it-IT" dirty="0">
                <a:effectLst/>
                <a:latin typeface="Helvetica Neue" panose="02000503000000020004" pitchFamily="2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effectLst/>
                <a:latin typeface="Helvetica Neue" panose="02000503000000020004" pitchFamily="2" charset="0"/>
              </a:rPr>
              <a:t>Technology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offers</a:t>
            </a:r>
            <a:r>
              <a:rPr lang="it-IT" dirty="0">
                <a:effectLst/>
                <a:latin typeface="Helvetica Neue" panose="02000503000000020004" pitchFamily="2" charset="0"/>
              </a:rPr>
              <a:t> part of the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solution</a:t>
            </a:r>
            <a:r>
              <a:rPr lang="it-IT" dirty="0">
                <a:effectLst/>
                <a:latin typeface="Helvetica Neue" panose="02000503000000020004" pitchFamily="2" charset="0"/>
              </a:rPr>
              <a:t>. The DONIA app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gives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boaters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seabed</a:t>
            </a:r>
            <a:r>
              <a:rPr lang="it-IT" dirty="0">
                <a:effectLst/>
                <a:latin typeface="Helvetica Neue" panose="02000503000000020004" pitchFamily="2" charset="0"/>
              </a:rPr>
              <a:t> information and helps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prevent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unintentional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damage</a:t>
            </a:r>
            <a:r>
              <a:rPr lang="it-IT" dirty="0">
                <a:effectLst/>
                <a:latin typeface="Helvetica Neue" panose="02000503000000020004" pitchFamily="2" charset="0"/>
              </a:rPr>
              <a:t> to Posidonia.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However</a:t>
            </a:r>
            <a:r>
              <a:rPr lang="it-IT" dirty="0">
                <a:effectLst/>
                <a:latin typeface="Helvetica Neue" panose="02000503000000020004" pitchFamily="2" charset="0"/>
              </a:rPr>
              <a:t>,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its</a:t>
            </a:r>
            <a:r>
              <a:rPr lang="it-IT" dirty="0">
                <a:effectLst/>
                <a:latin typeface="Helvetica Neue" panose="02000503000000020004" pitchFamily="2" charset="0"/>
              </a:rPr>
              <a:t> national coverage in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Italy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remains</a:t>
            </a:r>
            <a:r>
              <a:rPr lang="it-IT" dirty="0">
                <a:effectLst/>
                <a:latin typeface="Helvetica Neue" panose="02000503000000020004" pitchFamily="2" charset="0"/>
              </a:rPr>
              <a:t> incomplete. Greater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institutional</a:t>
            </a:r>
            <a:r>
              <a:rPr lang="it-IT" dirty="0">
                <a:effectLst/>
                <a:latin typeface="Helvetica Neue" panose="02000503000000020004" pitchFamily="2" charset="0"/>
              </a:rPr>
              <a:t> support for tools like DONIA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could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transform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local</a:t>
            </a:r>
            <a:r>
              <a:rPr lang="it-IT" dirty="0">
                <a:effectLst/>
                <a:latin typeface="Helvetica Neue" panose="02000503000000020004" pitchFamily="2" charset="0"/>
              </a:rPr>
              <a:t> enforcement from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reactive</a:t>
            </a:r>
            <a:r>
              <a:rPr lang="it-IT" dirty="0">
                <a:effectLst/>
                <a:latin typeface="Helvetica Neue" panose="02000503000000020004" pitchFamily="2" charset="0"/>
              </a:rPr>
              <a:t> penalties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into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proactive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prevention</a:t>
            </a:r>
            <a:r>
              <a:rPr lang="it-IT" dirty="0">
                <a:effectLst/>
                <a:latin typeface="Helvetica Neue" panose="02000503000000020004" pitchFamily="2" charset="0"/>
              </a:rPr>
              <a:t> —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protecting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both</a:t>
            </a:r>
            <a:r>
              <a:rPr lang="it-IT" dirty="0">
                <a:effectLst/>
                <a:latin typeface="Helvetica Neue" panose="02000503000000020004" pitchFamily="2" charset="0"/>
              </a:rPr>
              <a:t> nature and the yachting economy.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effectLst/>
                <a:latin typeface="Helvetica Neue" panose="02000503000000020004" pitchFamily="2" charset="0"/>
              </a:rPr>
              <a:t>The situation with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anchoring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is</a:t>
            </a:r>
            <a:r>
              <a:rPr lang="it-IT" dirty="0">
                <a:effectLst/>
                <a:latin typeface="Helvetica Neue" panose="02000503000000020004" pitchFamily="2" charset="0"/>
              </a:rPr>
              <a:t> just one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chapter</a:t>
            </a:r>
            <a:r>
              <a:rPr lang="it-IT" dirty="0">
                <a:effectLst/>
                <a:latin typeface="Helvetica Neue" panose="02000503000000020004" pitchFamily="2" charset="0"/>
              </a:rPr>
              <a:t> in a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larger</a:t>
            </a:r>
            <a:r>
              <a:rPr lang="it-IT" dirty="0">
                <a:effectLst/>
                <a:latin typeface="Helvetica Neue" panose="02000503000000020004" pitchFamily="2" charset="0"/>
              </a:rPr>
              <a:t> EU-wide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inconsistency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across</a:t>
            </a:r>
            <a:r>
              <a:rPr lang="it-IT" dirty="0">
                <a:effectLst/>
                <a:latin typeface="Helvetica Neue" panose="02000503000000020004" pitchFamily="2" charset="0"/>
              </a:rPr>
              <a:t> yachting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regulations</a:t>
            </a:r>
            <a:r>
              <a:rPr lang="it-IT" dirty="0">
                <a:effectLst/>
                <a:latin typeface="Helvetica Neue" panose="02000503000000020004" pitchFamily="2" charset="0"/>
              </a:rPr>
              <a:t>: tax, charter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licenses</a:t>
            </a:r>
            <a:r>
              <a:rPr lang="it-IT" dirty="0">
                <a:effectLst/>
                <a:latin typeface="Helvetica Neue" panose="02000503000000020004" pitchFamily="2" charset="0"/>
              </a:rPr>
              <a:t>, leasing rules —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all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vary</a:t>
            </a:r>
            <a:r>
              <a:rPr lang="it-IT" dirty="0">
                <a:effectLst/>
                <a:latin typeface="Helvetica Neue" panose="02000503000000020004" pitchFamily="2" charset="0"/>
              </a:rPr>
              <a:t> country by country.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Lack</a:t>
            </a:r>
            <a:r>
              <a:rPr lang="it-IT" dirty="0">
                <a:effectLst/>
                <a:latin typeface="Helvetica Neue" panose="02000503000000020004" pitchFamily="2" charset="0"/>
              </a:rPr>
              <a:t> of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uniformity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hampers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sector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growth</a:t>
            </a:r>
            <a:r>
              <a:rPr lang="it-IT" dirty="0">
                <a:effectLst/>
                <a:latin typeface="Helvetica Neue" panose="02000503000000020004" pitchFamily="2" charset="0"/>
              </a:rPr>
              <a:t>. EU-wide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anchorage</a:t>
            </a:r>
            <a:r>
              <a:rPr lang="it-IT" dirty="0">
                <a:effectLst/>
                <a:latin typeface="Helvetica Neue" panose="02000503000000020004" pitchFamily="2" charset="0"/>
              </a:rPr>
              <a:t> standards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could</a:t>
            </a:r>
            <a:r>
              <a:rPr lang="it-IT" dirty="0">
                <a:effectLst/>
                <a:latin typeface="Helvetica Neue" panose="02000503000000020004" pitchFamily="2" charset="0"/>
              </a:rPr>
              <a:t> be the first step in building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legal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stability</a:t>
            </a:r>
            <a:r>
              <a:rPr lang="it-IT" dirty="0">
                <a:effectLst/>
                <a:latin typeface="Helvetica Neue" panose="02000503000000020004" pitchFamily="2" charset="0"/>
              </a:rPr>
              <a:t> for the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industry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while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ensuring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environmental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protection</a:t>
            </a:r>
            <a:r>
              <a:rPr lang="it-IT" dirty="0">
                <a:effectLst/>
                <a:latin typeface="Helvetica Neue" panose="02000503000000020004" pitchFamily="2" charset="0"/>
              </a:rPr>
              <a:t>.</a:t>
            </a:r>
          </a:p>
          <a:p>
            <a:br>
              <a:rPr lang="it-IT" dirty="0">
                <a:effectLst/>
                <a:latin typeface="Helvetica Neue" panose="02000503000000020004" pitchFamily="2" charset="0"/>
              </a:rPr>
            </a:br>
            <a:endParaRPr lang="it-IT" dirty="0">
              <a:effectLst/>
              <a:latin typeface="Helvetica Neue" panose="02000503000000020004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Conclusion</a:t>
            </a:r>
            <a:br>
              <a:rPr lang="en-US" sz="18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algn="l"/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As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we’ve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seen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anchorage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regulation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no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longer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matter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confined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within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national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waters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—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part of a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wider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Mediterranean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responsibility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all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share.</a:t>
            </a:r>
          </a:p>
          <a:p>
            <a:pPr algn="l"/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Italy’s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coastlines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do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not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exist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isolation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—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they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flow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naturally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into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waters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Spain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Croatia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Greece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, France and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beyond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. The yachting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routes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serve are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inherently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international, and so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too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must be the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dialogue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around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sustainability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, access, and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regulation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Through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unified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efforts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shared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standards, and open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cooperation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among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our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associations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have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opportunity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protect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our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fragile marine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environments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while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preserving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vitality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excellence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Mediterranean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yachting for generations to come.</a:t>
            </a:r>
          </a:p>
          <a:p>
            <a:pPr algn="l"/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Because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ultimately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, </a:t>
            </a: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the </a:t>
            </a:r>
            <a:r>
              <a:rPr lang="it-IT" sz="2800" b="1" i="0" u="none" strike="noStrike" dirty="0" err="1">
                <a:solidFill>
                  <a:srgbClr val="000000"/>
                </a:solidFill>
                <a:effectLst/>
              </a:rPr>
              <a:t>sea</a:t>
            </a: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1" i="0" u="none" strike="noStrike" dirty="0" err="1">
                <a:solidFill>
                  <a:srgbClr val="000000"/>
                </a:solidFill>
                <a:effectLst/>
              </a:rPr>
              <a:t>connects</a:t>
            </a: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1" i="0" u="none" strike="noStrike" dirty="0" err="1">
                <a:solidFill>
                  <a:srgbClr val="000000"/>
                </a:solidFill>
                <a:effectLst/>
              </a:rPr>
              <a:t>us</a:t>
            </a: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 far more </a:t>
            </a:r>
            <a:r>
              <a:rPr lang="it-IT" sz="2800" b="1" i="0" u="none" strike="noStrike" dirty="0" err="1">
                <a:solidFill>
                  <a:srgbClr val="000000"/>
                </a:solidFill>
                <a:effectLst/>
              </a:rPr>
              <a:t>than</a:t>
            </a: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1" i="0" u="none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1" i="0" u="none" strike="noStrike" dirty="0" err="1">
                <a:solidFill>
                  <a:srgbClr val="000000"/>
                </a:solidFill>
                <a:effectLst/>
              </a:rPr>
              <a:t>divides</a:t>
            </a: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1" i="0" u="none" strike="noStrike" dirty="0" err="1">
                <a:solidFill>
                  <a:srgbClr val="000000"/>
                </a:solidFill>
                <a:effectLst/>
              </a:rPr>
              <a:t>us</a:t>
            </a: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And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finally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, a special word of thanks to ECPY and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its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organizers for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convening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this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important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platform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where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dialogue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becomes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action and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shared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challenges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become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shared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solutions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Thank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9BEE0E-3AA7-4062-9A22-4AB61F0D3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CB2EF06-5352-44CF-84BD-35760CC29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5A9D62-5AD3-BE83-84B6-971C91FA2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F074-BCD7-FC40-9BB2-3BA16A9CEB3B}" type="datetimeFigureOut">
              <a:rPr lang="it-IT" smtClean="0"/>
              <a:t>24/06/2025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31AE48-1F71-7A96-448F-C3DB93BCB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CC467F-A039-A8E1-1F90-9F2C320A4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5C2F1-2F34-E443-897B-7DCEAFDCCED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50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924B80-6A23-F7F8-4B38-7DF37BBEB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CCA2A02-645A-C958-2A0D-B974A9F61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99DA35-8655-25C7-E934-C9AB596E7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F074-BCD7-FC40-9BB2-3BA16A9CEB3B}" type="datetimeFigureOut">
              <a:rPr lang="it-IT" smtClean="0"/>
              <a:t>24/06/2025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FE41B0-618D-5AEE-425D-B7EE33D4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9FE06D-6D6E-5DF7-0F7C-0339C117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5C2F1-2F34-E443-897B-7DCEAFDCCED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515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325E57F-9541-6BD6-4E2A-AFE9D3E0C7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F08E250-6473-39BE-F13D-6B2543B8D8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850F7C-4E5A-E5F7-5AA8-1682E913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F074-BCD7-FC40-9BB2-3BA16A9CEB3B}" type="datetimeFigureOut">
              <a:rPr lang="it-IT" smtClean="0"/>
              <a:t>24/06/2025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5937BA-D835-62B0-2E7D-ED302BC5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22D9C7-9C70-F138-15B2-ECAFC034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5C2F1-2F34-E443-897B-7DCEAFDCCED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1048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32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17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88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84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09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15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82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69A1F3-198E-4B76-2A60-FFCDC6AD1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867817-7310-636F-85CA-A343B31C1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D127E1-77D5-164A-0A43-C0FDFF422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F074-BCD7-FC40-9BB2-3BA16A9CEB3B}" type="datetimeFigureOut">
              <a:rPr lang="it-IT" smtClean="0"/>
              <a:t>24/06/2025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7CA54E-22CB-D7E8-555C-0FF5FFBE9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73A8CA-4447-530E-678C-C88E93153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5C2F1-2F34-E443-897B-7DCEAFDCCED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82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008348-171B-9A15-7446-2BF82E5D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BF4573-9D1C-2FA2-A8E6-455AD3910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96DCE8-00E0-5792-DA09-4A3C41B1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F074-BCD7-FC40-9BB2-3BA16A9CEB3B}" type="datetimeFigureOut">
              <a:rPr lang="it-IT" smtClean="0"/>
              <a:t>24/06/2025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F2D383-6262-047E-B149-A3DF070FB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A8C530-0C1D-7EF9-FDBE-74CAD1ABB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5C2F1-2F34-E443-897B-7DCEAFDCCED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12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0461F-D4DA-8D1A-13A0-CF7AB69A6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92CBA7-CC27-7269-02E8-EEE7CC052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4673592-96ED-806A-5DD5-774D868CE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1C2929-E5A5-301B-7A6E-2152432C2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F074-BCD7-FC40-9BB2-3BA16A9CEB3B}" type="datetimeFigureOut">
              <a:rPr lang="it-IT" smtClean="0"/>
              <a:t>24/06/2025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9D4E8D-A00C-7A4A-7561-E0ACFF002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131D73-913D-0FFF-E780-41297B55D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5C2F1-2F34-E443-897B-7DCEAFDCCED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911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83225C-CC90-34A8-4673-795330BC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A85EA07-31BE-DD11-5805-AED42301E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FC5C2F7-6597-C1E4-E54D-75C748A17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7E0749F-70B7-5A74-CED2-F46BEF09B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E557DA8-F6AA-08A1-CC94-34C2D14D3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DBAA855-C9A5-D65E-432A-A2659C7A0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F074-BCD7-FC40-9BB2-3BA16A9CEB3B}" type="datetimeFigureOut">
              <a:rPr lang="it-IT" smtClean="0"/>
              <a:t>24/06/2025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89AFC65-AE90-AF4E-FC24-D2262B3B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FCEAD2-AB40-2518-6609-E068DEDC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5C2F1-2F34-E443-897B-7DCEAFDCCED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501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5813D5-1F6F-E4A8-C50B-9288481AF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FE3172C-D4B9-F66F-E5CB-8FE398291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F074-BCD7-FC40-9BB2-3BA16A9CEB3B}" type="datetimeFigureOut">
              <a:rPr lang="it-IT" smtClean="0"/>
              <a:t>24/06/2025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59AEAEA-E506-4E5D-6A24-11226B7B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7211D62-54B1-933A-3BE9-F1CEAE955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5C2F1-2F34-E443-897B-7DCEAFDCCED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9685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607875F-4732-ACFF-3F47-BDE8E5B8E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F074-BCD7-FC40-9BB2-3BA16A9CEB3B}" type="datetimeFigureOut">
              <a:rPr lang="it-IT" smtClean="0"/>
              <a:t>24/06/2025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A24262E-8CBC-ECAB-D166-055D7A3F5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C484524-EE74-59D1-7917-0F8FE1E46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5C2F1-2F34-E443-897B-7DCEAFDCCED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20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FAD733-6442-C5FE-A66A-77BA7FC1A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1D366D-90E0-93B4-BAEE-DEC8B327B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DFFBF6-6400-AB8C-3E48-15C8C8B4F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DA10CBF-D6A5-5C72-4568-1B133F14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F074-BCD7-FC40-9BB2-3BA16A9CEB3B}" type="datetimeFigureOut">
              <a:rPr lang="it-IT" smtClean="0"/>
              <a:t>24/06/2025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8A8EFB-03D1-84DB-CF63-70EAAE2CB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AAC01D-60CD-08B5-3EBA-57B5EAF0F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5C2F1-2F34-E443-897B-7DCEAFDCCED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88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9E72E3-665E-1974-1846-83B52E8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29015AD-FFC1-CF10-E294-6795D8B40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6BD25F3-3B1E-7427-6724-43E2AC08D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1BEE24D-A14B-ECE1-BAD5-385275128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F074-BCD7-FC40-9BB2-3BA16A9CEB3B}" type="datetimeFigureOut">
              <a:rPr lang="it-IT" smtClean="0"/>
              <a:t>24/06/2025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566A3AD-C78D-18EA-D586-0188C1ADE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A57B767-5B7C-1EB5-BBCB-EAA3736DD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5C2F1-2F34-E443-897B-7DCEAFDCCED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7896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9D8E436-41F3-BB1E-2380-D50EF941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D11799-8051-9F3B-6DE1-D77ADD26B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13B32E-3D8A-3E45-490F-7882C222C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DF074-BCD7-FC40-9BB2-3BA16A9CEB3B}" type="datetimeFigureOut">
              <a:rPr lang="it-IT" smtClean="0"/>
              <a:t>24/06/2025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555D49-C3B2-B606-1B7A-B76B25C8C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4AAF38-1D0D-BF8C-DDEC-48BB268BC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5C2F1-2F34-E443-897B-7DCEAFDCCED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237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11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5176059" y="2824162"/>
            <a:ext cx="3968787" cy="604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Italian Ship &amp; Yacht Brokers Association (ISYBA) </a:t>
            </a:r>
          </a:p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presents its perspective on anchorage regulations and Posidonia </a:t>
            </a:r>
          </a:p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protection in Italian waters.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B8D13BAC-8CFE-D756-3612-018FC9036FAA}"/>
              </a:ext>
            </a:extLst>
          </p:cNvPr>
          <p:cNvSpPr/>
          <p:nvPr/>
        </p:nvSpPr>
        <p:spPr>
          <a:xfrm>
            <a:off x="10589171" y="6253162"/>
            <a:ext cx="1576553" cy="604838"/>
          </a:xfrm>
          <a:prstGeom prst="rect">
            <a:avLst/>
          </a:prstGeom>
          <a:solidFill>
            <a:srgbClr val="1F26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87C2D21-E030-2AAB-E943-5FEF7C829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827" y="6389849"/>
            <a:ext cx="2062427" cy="331462"/>
          </a:xfrm>
          <a:prstGeom prst="rect">
            <a:avLst/>
          </a:prstGeom>
        </p:spPr>
      </p:pic>
      <p:sp>
        <p:nvSpPr>
          <p:cNvPr id="19" name="Text 0">
            <a:extLst>
              <a:ext uri="{FF2B5EF4-FFF2-40B4-BE49-F238E27FC236}">
                <a16:creationId xmlns:a16="http://schemas.microsoft.com/office/drawing/2014/main" id="{8608E659-607C-DD2E-BDAF-D94DF6D5611D}"/>
              </a:ext>
            </a:extLst>
          </p:cNvPr>
          <p:cNvSpPr/>
          <p:nvPr/>
        </p:nvSpPr>
        <p:spPr>
          <a:xfrm>
            <a:off x="5176059" y="996117"/>
            <a:ext cx="629701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ISYBA at ECPY Symposium:</a:t>
            </a:r>
          </a:p>
          <a:p>
            <a:pPr>
              <a:lnSpc>
                <a:spcPts val="4625"/>
              </a:lnSpc>
            </a:pPr>
            <a:r>
              <a:rPr lang="en-US" sz="3708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Anchorage and Regulation in Italy</a:t>
            </a:r>
          </a:p>
          <a:p>
            <a:pPr>
              <a:lnSpc>
                <a:spcPts val="4625"/>
              </a:lnSpc>
            </a:pPr>
            <a:endParaRPr lang="en-US" sz="3708" dirty="0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52CF0164-4574-5E7A-0B8A-873C31E95630}"/>
              </a:ext>
            </a:extLst>
          </p:cNvPr>
          <p:cNvSpPr/>
          <p:nvPr/>
        </p:nvSpPr>
        <p:spPr>
          <a:xfrm>
            <a:off x="5176060" y="468058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CHARITY CHEAH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Head of International Brand Development &amp; Relations </a:t>
            </a:r>
            <a:endParaRPr lang="en-US" sz="16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0C8E1791-3CCC-F9CF-896B-EA3D33A1837B}"/>
              </a:ext>
            </a:extLst>
          </p:cNvPr>
          <p:cNvSpPr/>
          <p:nvPr/>
        </p:nvSpPr>
        <p:spPr>
          <a:xfrm>
            <a:off x="5176059" y="564038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D6E5EF"/>
                </a:solidFill>
                <a:latin typeface=""/>
                <a:ea typeface="Roboto" pitchFamily="34" charset="-122"/>
                <a:cs typeface="Roboto" pitchFamily="34" charset="-120"/>
              </a:rPr>
              <a:t>ISYBA — Italian Ship &amp; Yacht Brokers Association</a:t>
            </a:r>
            <a:endParaRPr lang="en-US" sz="1600" dirty="0">
              <a:latin typeface="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E0D236F-EE59-F7BC-5CE2-9C127C0736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65"/>
          <a:stretch/>
        </p:blipFill>
        <p:spPr>
          <a:xfrm rot="16200000">
            <a:off x="-977630" y="977630"/>
            <a:ext cx="6858000" cy="49027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0274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89" y="344139"/>
            <a:ext cx="629701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Protection of Posidonia in EU Law</a:t>
            </a:r>
          </a:p>
        </p:txBody>
      </p:sp>
      <p:sp>
        <p:nvSpPr>
          <p:cNvPr id="4" name="Shape 1"/>
          <p:cNvSpPr/>
          <p:nvPr/>
        </p:nvSpPr>
        <p:spPr>
          <a:xfrm>
            <a:off x="5233490" y="1981078"/>
            <a:ext cx="425252" cy="42525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it-IT" sz="1500"/>
          </a:p>
        </p:txBody>
      </p:sp>
      <p:sp>
        <p:nvSpPr>
          <p:cNvPr id="5" name="Text 2"/>
          <p:cNvSpPr/>
          <p:nvPr/>
        </p:nvSpPr>
        <p:spPr>
          <a:xfrm>
            <a:off x="5847752" y="1890442"/>
            <a:ext cx="5682754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Posidonia oceanica: protected under EU Directive 92/43/EEC ("Habitats Directive")</a:t>
            </a:r>
          </a:p>
        </p:txBody>
      </p:sp>
      <p:sp>
        <p:nvSpPr>
          <p:cNvPr id="6" name="Text 3"/>
          <p:cNvSpPr/>
          <p:nvPr/>
        </p:nvSpPr>
        <p:spPr>
          <a:xfrm>
            <a:off x="5847751" y="2594399"/>
            <a:ext cx="568275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Implemented in Italy via Presidential Decree No. 357 (1997)</a:t>
            </a:r>
          </a:p>
        </p:txBody>
      </p:sp>
      <p:sp>
        <p:nvSpPr>
          <p:cNvPr id="7" name="Shape 4"/>
          <p:cNvSpPr/>
          <p:nvPr/>
        </p:nvSpPr>
        <p:spPr>
          <a:xfrm>
            <a:off x="5233490" y="3430367"/>
            <a:ext cx="425252" cy="42525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it-IT" sz="1500"/>
          </a:p>
        </p:txBody>
      </p:sp>
      <p:sp>
        <p:nvSpPr>
          <p:cNvPr id="8" name="Text 5"/>
          <p:cNvSpPr/>
          <p:nvPr/>
        </p:nvSpPr>
        <p:spPr>
          <a:xfrm>
            <a:off x="5847753" y="3377780"/>
            <a:ext cx="5682754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Also protected under Bern Convention (1979) &amp; Barcelona Convention (1995)</a:t>
            </a:r>
          </a:p>
        </p:txBody>
      </p:sp>
      <p:sp>
        <p:nvSpPr>
          <p:cNvPr id="9" name="Text 6"/>
          <p:cNvSpPr/>
          <p:nvPr/>
        </p:nvSpPr>
        <p:spPr>
          <a:xfrm>
            <a:off x="5847751" y="4081737"/>
            <a:ext cx="568275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These international agreements provide additional layers </a:t>
            </a:r>
          </a:p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 protection</a:t>
            </a:r>
          </a:p>
        </p:txBody>
      </p:sp>
      <p:sp>
        <p:nvSpPr>
          <p:cNvPr id="10" name="Shape 7"/>
          <p:cNvSpPr/>
          <p:nvPr/>
        </p:nvSpPr>
        <p:spPr>
          <a:xfrm>
            <a:off x="5233490" y="5027193"/>
            <a:ext cx="425252" cy="42525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it-IT" sz="1500"/>
          </a:p>
        </p:txBody>
      </p:sp>
      <p:sp>
        <p:nvSpPr>
          <p:cNvPr id="11" name="Text 8"/>
          <p:cNvSpPr/>
          <p:nvPr/>
        </p:nvSpPr>
        <p:spPr>
          <a:xfrm>
            <a:off x="5847754" y="4944544"/>
            <a:ext cx="5682754" cy="5905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Designated as a priority habitat critical to Mediterranean </a:t>
            </a:r>
          </a:p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biodiversity</a:t>
            </a:r>
          </a:p>
        </p:txBody>
      </p:sp>
      <p:sp>
        <p:nvSpPr>
          <p:cNvPr id="12" name="Text 9"/>
          <p:cNvSpPr/>
          <p:nvPr/>
        </p:nvSpPr>
        <p:spPr>
          <a:xfrm>
            <a:off x="5847754" y="5648501"/>
            <a:ext cx="568275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Vital for carbon absorption, water purification, and coastal </a:t>
            </a:r>
          </a:p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protection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6B62673-6243-2689-407A-3CFF933CB9CD}"/>
              </a:ext>
            </a:extLst>
          </p:cNvPr>
          <p:cNvSpPr/>
          <p:nvPr/>
        </p:nvSpPr>
        <p:spPr>
          <a:xfrm>
            <a:off x="10589171" y="6253162"/>
            <a:ext cx="1576553" cy="604838"/>
          </a:xfrm>
          <a:prstGeom prst="rect">
            <a:avLst/>
          </a:prstGeom>
          <a:solidFill>
            <a:srgbClr val="1F26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AA7D6FFF-4ED6-E4C8-5574-1C12950EB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4827" y="6389849"/>
            <a:ext cx="2062427" cy="3314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92788" y="178620"/>
            <a:ext cx="5196383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ASPIM / SPAMI Areas</a:t>
            </a:r>
          </a:p>
        </p:txBody>
      </p:sp>
      <p:sp>
        <p:nvSpPr>
          <p:cNvPr id="3" name="Text 1"/>
          <p:cNvSpPr/>
          <p:nvPr/>
        </p:nvSpPr>
        <p:spPr>
          <a:xfrm>
            <a:off x="5547282" y="956785"/>
            <a:ext cx="5203924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Specially Protected Areas of Mediterranean Importance</a:t>
            </a:r>
          </a:p>
        </p:txBody>
      </p:sp>
      <p:sp>
        <p:nvSpPr>
          <p:cNvPr id="4" name="Text 2"/>
          <p:cNvSpPr/>
          <p:nvPr/>
        </p:nvSpPr>
        <p:spPr>
          <a:xfrm>
            <a:off x="5547282" y="1566186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ASPIM/SPAMI areas under Barcelona Convention</a:t>
            </a:r>
          </a:p>
        </p:txBody>
      </p:sp>
      <p:sp>
        <p:nvSpPr>
          <p:cNvPr id="5" name="Text 3"/>
          <p:cNvSpPr/>
          <p:nvPr/>
        </p:nvSpPr>
        <p:spPr>
          <a:xfrm>
            <a:off x="5547282" y="2137723"/>
            <a:ext cx="520392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Managed via UNEP's Regional Activity Centre for Specially Protected Areas</a:t>
            </a:r>
          </a:p>
        </p:txBody>
      </p:sp>
      <p:sp>
        <p:nvSpPr>
          <p:cNvPr id="6" name="Text 4"/>
          <p:cNvSpPr/>
          <p:nvPr/>
        </p:nvSpPr>
        <p:spPr>
          <a:xfrm>
            <a:off x="5547282" y="3002675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39 Mediterranean ASPIMs — 11 located in Italy</a:t>
            </a:r>
          </a:p>
        </p:txBody>
      </p:sp>
      <p:sp>
        <p:nvSpPr>
          <p:cNvPr id="8" name="Text 6"/>
          <p:cNvSpPr/>
          <p:nvPr/>
        </p:nvSpPr>
        <p:spPr>
          <a:xfrm>
            <a:off x="5553632" y="3865638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ctr" anchorCtr="0">
            <a:noAutofit/>
          </a:bodyPr>
          <a:lstStyle/>
          <a:p>
            <a:pPr>
              <a:lnSpc>
                <a:spcPts val="2292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1. Portofino</a:t>
            </a:r>
          </a:p>
        </p:txBody>
      </p:sp>
      <p:sp>
        <p:nvSpPr>
          <p:cNvPr id="9" name="Text 7"/>
          <p:cNvSpPr/>
          <p:nvPr/>
        </p:nvSpPr>
        <p:spPr>
          <a:xfrm>
            <a:off x="5559982" y="4174042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ctr" anchorCtr="0">
            <a:noAutofit/>
          </a:bodyPr>
          <a:lstStyle/>
          <a:p>
            <a:pPr>
              <a:lnSpc>
                <a:spcPts val="2375"/>
              </a:lnSpc>
              <a:buSzPct val="100000"/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2. Egadi Islands</a:t>
            </a:r>
          </a:p>
        </p:txBody>
      </p:sp>
      <p:sp>
        <p:nvSpPr>
          <p:cNvPr id="10" name="Text 8"/>
          <p:cNvSpPr/>
          <p:nvPr/>
        </p:nvSpPr>
        <p:spPr>
          <a:xfrm>
            <a:off x="5559982" y="4678619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ctr" anchorCtr="0">
            <a:noAutofit/>
          </a:bodyPr>
          <a:lstStyle/>
          <a:p>
            <a:pPr>
              <a:lnSpc>
                <a:spcPts val="2375"/>
              </a:lnSpc>
              <a:buSzPct val="100000"/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3. </a:t>
            </a:r>
            <a:r>
              <a:rPr lang="en-US" sz="1667" dirty="0" err="1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Tavolara</a:t>
            </a: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</a:t>
            </a:r>
          </a:p>
          <a:p>
            <a:pPr>
              <a:lnSpc>
                <a:spcPts val="2375"/>
              </a:lnSpc>
              <a:buSzPct val="100000"/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Punta Coda Cavallo</a:t>
            </a:r>
          </a:p>
        </p:txBody>
      </p:sp>
      <p:sp>
        <p:nvSpPr>
          <p:cNvPr id="11" name="Text 9"/>
          <p:cNvSpPr/>
          <p:nvPr/>
        </p:nvSpPr>
        <p:spPr>
          <a:xfrm>
            <a:off x="5553632" y="5159859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ctr" anchorCtr="0">
            <a:noAutofit/>
          </a:bodyPr>
          <a:lstStyle/>
          <a:p>
            <a:pPr>
              <a:lnSpc>
                <a:spcPts val="2375"/>
              </a:lnSpc>
              <a:buSzPct val="100000"/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4. Punta</a:t>
            </a:r>
            <a:r>
              <a:rPr lang="en-US" sz="1458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Campanella</a:t>
            </a:r>
          </a:p>
        </p:txBody>
      </p:sp>
      <p:sp>
        <p:nvSpPr>
          <p:cNvPr id="12" name="Text 10"/>
          <p:cNvSpPr/>
          <p:nvPr/>
        </p:nvSpPr>
        <p:spPr>
          <a:xfrm>
            <a:off x="5553632" y="5528358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ctr" anchorCtr="0">
            <a:noAutofit/>
          </a:bodyPr>
          <a:lstStyle/>
          <a:p>
            <a:pPr>
              <a:lnSpc>
                <a:spcPts val="2375"/>
              </a:lnSpc>
              <a:buSzPct val="100000"/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5. </a:t>
            </a:r>
            <a:r>
              <a:rPr lang="en-US" sz="1667" dirty="0" err="1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Plemmirio</a:t>
            </a:r>
            <a:endParaRPr lang="en-US" sz="1667" dirty="0">
              <a:solidFill>
                <a:srgbClr val="D6E5E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547282" y="5882587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ctr" anchorCtr="0">
            <a:noAutofit/>
          </a:bodyPr>
          <a:lstStyle/>
          <a:p>
            <a:pPr>
              <a:lnSpc>
                <a:spcPts val="2375"/>
              </a:lnSpc>
              <a:buSzPct val="100000"/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6. Torre</a:t>
            </a:r>
            <a:r>
              <a:rPr lang="en-US" sz="1458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667" dirty="0" err="1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Guaceto</a:t>
            </a:r>
            <a:endParaRPr lang="en-US" sz="1667" dirty="0">
              <a:solidFill>
                <a:srgbClr val="D6E5E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8670298" y="3874693"/>
            <a:ext cx="1591782" cy="284309"/>
          </a:xfrm>
          <a:prstGeom prst="rect">
            <a:avLst/>
          </a:prstGeom>
          <a:noFill/>
          <a:ln/>
        </p:spPr>
        <p:txBody>
          <a:bodyPr wrap="none" lIns="0" tIns="0" rIns="0" bIns="0" rtlCol="0" anchor="ctr" anchorCtr="0">
            <a:spAutoFit/>
          </a:bodyPr>
          <a:lstStyle/>
          <a:p>
            <a:pPr>
              <a:lnSpc>
                <a:spcPts val="2375"/>
              </a:lnSpc>
              <a:buSzPct val="100000"/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7. Porto </a:t>
            </a:r>
            <a:r>
              <a:rPr lang="en-US" sz="1667" dirty="0" err="1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Cesareo</a:t>
            </a:r>
            <a:endParaRPr lang="en-US" sz="1667" dirty="0">
              <a:solidFill>
                <a:srgbClr val="D6E5E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8682998" y="4224145"/>
            <a:ext cx="2726708" cy="284309"/>
          </a:xfrm>
          <a:prstGeom prst="rect">
            <a:avLst/>
          </a:prstGeom>
          <a:noFill/>
          <a:ln/>
        </p:spPr>
        <p:txBody>
          <a:bodyPr wrap="none" lIns="0" tIns="0" rIns="0" bIns="0" rtlCol="0" anchor="ctr" anchorCtr="0">
            <a:spAutoFit/>
          </a:bodyPr>
          <a:lstStyle/>
          <a:p>
            <a:pPr>
              <a:lnSpc>
                <a:spcPts val="2375"/>
              </a:lnSpc>
              <a:buSzPct val="100000"/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8. Capo Caccia – Isola </a:t>
            </a:r>
            <a:r>
              <a:rPr lang="en-US" sz="1667" dirty="0" err="1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Piana</a:t>
            </a:r>
            <a:endParaRPr lang="en-US" sz="1667" dirty="0">
              <a:solidFill>
                <a:srgbClr val="D6E5E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8682998" y="4631586"/>
            <a:ext cx="1776127" cy="284309"/>
          </a:xfrm>
          <a:prstGeom prst="rect">
            <a:avLst/>
          </a:prstGeom>
          <a:noFill/>
          <a:ln/>
        </p:spPr>
        <p:txBody>
          <a:bodyPr wrap="none" lIns="0" tIns="0" rIns="0" bIns="0" rtlCol="0" anchor="ctr" anchorCtr="0">
            <a:spAutoFit/>
          </a:bodyPr>
          <a:lstStyle/>
          <a:p>
            <a:pPr>
              <a:lnSpc>
                <a:spcPts val="2375"/>
              </a:lnSpc>
              <a:buSzPct val="100000"/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9. Capo Carbonara</a:t>
            </a:r>
          </a:p>
        </p:txBody>
      </p:sp>
      <p:sp>
        <p:nvSpPr>
          <p:cNvPr id="17" name="Text 15"/>
          <p:cNvSpPr/>
          <p:nvPr/>
        </p:nvSpPr>
        <p:spPr>
          <a:xfrm>
            <a:off x="8662757" y="4999235"/>
            <a:ext cx="3298980" cy="284309"/>
          </a:xfrm>
          <a:prstGeom prst="rect">
            <a:avLst/>
          </a:prstGeom>
          <a:noFill/>
          <a:ln/>
        </p:spPr>
        <p:txBody>
          <a:bodyPr wrap="none" lIns="0" tIns="0" rIns="0" bIns="0" rtlCol="0" anchor="ctr" anchorCtr="0">
            <a:spAutoFit/>
          </a:bodyPr>
          <a:lstStyle/>
          <a:p>
            <a:pPr>
              <a:lnSpc>
                <a:spcPts val="2375"/>
              </a:lnSpc>
              <a:buSzPct val="100000"/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10. </a:t>
            </a:r>
            <a:r>
              <a:rPr lang="en-US" sz="1667" dirty="0" err="1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Sinis</a:t>
            </a: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Peninsula – Mal di </a:t>
            </a:r>
            <a:r>
              <a:rPr lang="en-US" sz="1667" dirty="0" err="1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Ventre</a:t>
            </a:r>
            <a:endParaRPr lang="en-US" sz="1667" dirty="0">
              <a:solidFill>
                <a:srgbClr val="D6E5E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8670298" y="5348687"/>
            <a:ext cx="1266372" cy="284309"/>
          </a:xfrm>
          <a:prstGeom prst="rect">
            <a:avLst/>
          </a:prstGeom>
          <a:noFill/>
          <a:ln/>
        </p:spPr>
        <p:txBody>
          <a:bodyPr wrap="none" lIns="0" tIns="0" rIns="0" bIns="0" rtlCol="0" anchor="ctr" anchorCtr="0">
            <a:spAutoFit/>
          </a:bodyPr>
          <a:lstStyle/>
          <a:p>
            <a:pPr>
              <a:lnSpc>
                <a:spcPts val="2375"/>
              </a:lnSpc>
              <a:buSzPct val="100000"/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11. </a:t>
            </a:r>
            <a:r>
              <a:rPr lang="en-US" sz="1667" dirty="0" err="1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Miramare</a:t>
            </a:r>
            <a:endParaRPr lang="en-US" sz="1667" dirty="0">
              <a:solidFill>
                <a:srgbClr val="D6E5E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B201F5A-44AC-4035-BC6B-3436248DDE65}"/>
              </a:ext>
            </a:extLst>
          </p:cNvPr>
          <p:cNvSpPr/>
          <p:nvPr/>
        </p:nvSpPr>
        <p:spPr>
          <a:xfrm>
            <a:off x="10589171" y="6253162"/>
            <a:ext cx="1576553" cy="604838"/>
          </a:xfrm>
          <a:prstGeom prst="rect">
            <a:avLst/>
          </a:prstGeom>
          <a:solidFill>
            <a:srgbClr val="1F26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C8DC69B1-7504-D03B-C3F9-B5D868242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827" y="6389849"/>
            <a:ext cx="2062427" cy="33146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C305CD91-52B2-31EF-EC7D-BA1960928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35" r="5421"/>
          <a:stretch/>
        </p:blipFill>
        <p:spPr>
          <a:xfrm>
            <a:off x="1" y="0"/>
            <a:ext cx="503892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9068" y="788591"/>
            <a:ext cx="10789047" cy="570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8"/>
              </a:lnSpc>
            </a:pPr>
            <a:r>
              <a:rPr lang="en-US" sz="3708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Fragmentation</a:t>
            </a:r>
            <a:r>
              <a:rPr lang="en-US" sz="3583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r>
              <a:rPr lang="en-US" sz="3708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of Italian Anchorage Regulations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202" y="1724322"/>
            <a:ext cx="1350566" cy="105201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095" y="2220219"/>
            <a:ext cx="256778" cy="32097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225330" y="1906886"/>
            <a:ext cx="2970312" cy="285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Enforcement</a:t>
            </a:r>
            <a:r>
              <a:rPr lang="en-US" sz="1792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Inconsistency</a:t>
            </a:r>
          </a:p>
        </p:txBody>
      </p:sp>
      <p:sp>
        <p:nvSpPr>
          <p:cNvPr id="6" name="Text 2"/>
          <p:cNvSpPr/>
          <p:nvPr/>
        </p:nvSpPr>
        <p:spPr>
          <a:xfrm>
            <a:off x="4225330" y="2301677"/>
            <a:ext cx="3260626" cy="292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Varies dramatically between municipalities</a:t>
            </a:r>
          </a:p>
        </p:txBody>
      </p:sp>
      <p:sp>
        <p:nvSpPr>
          <p:cNvPr id="7" name="Shape 3"/>
          <p:cNvSpPr/>
          <p:nvPr/>
        </p:nvSpPr>
        <p:spPr>
          <a:xfrm>
            <a:off x="4088408" y="2786459"/>
            <a:ext cx="7418883" cy="12700"/>
          </a:xfrm>
          <a:prstGeom prst="roundRect">
            <a:avLst>
              <a:gd name="adj" fmla="val 215668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it-IT" sz="150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919" y="2821980"/>
            <a:ext cx="2701132" cy="1052017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9095" y="3187502"/>
            <a:ext cx="256778" cy="320973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900613" y="3004543"/>
            <a:ext cx="2282428" cy="285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Local Bans</a:t>
            </a:r>
          </a:p>
        </p:txBody>
      </p:sp>
      <p:sp>
        <p:nvSpPr>
          <p:cNvPr id="11" name="Text 5"/>
          <p:cNvSpPr/>
          <p:nvPr/>
        </p:nvSpPr>
        <p:spPr>
          <a:xfrm>
            <a:off x="4900612" y="3399333"/>
            <a:ext cx="3793332" cy="292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E.g. new protected zone at Capri (Faraglioni, 2025)</a:t>
            </a:r>
          </a:p>
        </p:txBody>
      </p:sp>
      <p:sp>
        <p:nvSpPr>
          <p:cNvPr id="12" name="Shape 6"/>
          <p:cNvSpPr/>
          <p:nvPr/>
        </p:nvSpPr>
        <p:spPr>
          <a:xfrm>
            <a:off x="4763691" y="3884117"/>
            <a:ext cx="6743601" cy="12700"/>
          </a:xfrm>
          <a:prstGeom prst="roundRect">
            <a:avLst>
              <a:gd name="adj" fmla="val 215668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it-IT" sz="150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636" y="3919637"/>
            <a:ext cx="4051697" cy="1052017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996" y="4285159"/>
            <a:ext cx="256778" cy="320973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5575895" y="4102200"/>
            <a:ext cx="2986782" cy="285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"Leopard Spot" Protections</a:t>
            </a:r>
          </a:p>
        </p:txBody>
      </p:sp>
      <p:sp>
        <p:nvSpPr>
          <p:cNvPr id="16" name="Text 8"/>
          <p:cNvSpPr/>
          <p:nvPr/>
        </p:nvSpPr>
        <p:spPr>
          <a:xfrm>
            <a:off x="5575895" y="4496991"/>
            <a:ext cx="4447778" cy="292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Highly fragmented between protected &amp; unregulated areas</a:t>
            </a:r>
          </a:p>
        </p:txBody>
      </p:sp>
      <p:sp>
        <p:nvSpPr>
          <p:cNvPr id="17" name="Shape 9"/>
          <p:cNvSpPr/>
          <p:nvPr/>
        </p:nvSpPr>
        <p:spPr>
          <a:xfrm>
            <a:off x="5438974" y="4981773"/>
            <a:ext cx="6068318" cy="12700"/>
          </a:xfrm>
          <a:prstGeom prst="roundRect">
            <a:avLst>
              <a:gd name="adj" fmla="val 215668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it-IT" sz="150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254" y="5017294"/>
            <a:ext cx="5402362" cy="1052017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8996" y="5382816"/>
            <a:ext cx="256778" cy="320973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6251179" y="5199856"/>
            <a:ext cx="3459658" cy="285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 Unified National Legislation</a:t>
            </a:r>
          </a:p>
        </p:txBody>
      </p:sp>
      <p:sp>
        <p:nvSpPr>
          <p:cNvPr id="21" name="Text 11"/>
          <p:cNvSpPr/>
          <p:nvPr/>
        </p:nvSpPr>
        <p:spPr>
          <a:xfrm>
            <a:off x="6251179" y="5594648"/>
            <a:ext cx="3662958" cy="292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Italy lacks unified national </a:t>
            </a:r>
            <a:r>
              <a:rPr lang="en-US" sz="1667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anchorage legislation</a:t>
            </a:r>
            <a:endParaRPr lang="en-US" sz="1667" dirty="0">
              <a:solidFill>
                <a:srgbClr val="D6E5E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B705A149-B841-4771-C2DC-D9C3F0E77CF2}"/>
              </a:ext>
            </a:extLst>
          </p:cNvPr>
          <p:cNvSpPr/>
          <p:nvPr/>
        </p:nvSpPr>
        <p:spPr>
          <a:xfrm>
            <a:off x="10589171" y="6253162"/>
            <a:ext cx="1576553" cy="604838"/>
          </a:xfrm>
          <a:prstGeom prst="rect">
            <a:avLst/>
          </a:prstGeom>
          <a:solidFill>
            <a:srgbClr val="1F26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B82273C1-1B0E-F7F8-26CA-87726A6A97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84827" y="6389849"/>
            <a:ext cx="2062427" cy="3314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94380" y="643461"/>
            <a:ext cx="5221753" cy="5673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25"/>
              </a:lnSpc>
            </a:pPr>
            <a:r>
              <a:rPr lang="en-US" sz="3708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DONIA App: a Practical Tool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279" y="1425736"/>
            <a:ext cx="420192" cy="42019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864995" y="2093020"/>
            <a:ext cx="2007791" cy="262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00" dirty="0">
                <a:solidFill>
                  <a:schemeClr val="bg1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Seabed Mapping</a:t>
            </a:r>
          </a:p>
        </p:txBody>
      </p:sp>
      <p:sp>
        <p:nvSpPr>
          <p:cNvPr id="6" name="Text 2"/>
          <p:cNvSpPr/>
          <p:nvPr/>
        </p:nvSpPr>
        <p:spPr>
          <a:xfrm>
            <a:off x="4872629" y="2369117"/>
            <a:ext cx="2007791" cy="10755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chemeClr val="bg1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Shows real-time anchorage data and identifies Posidonia-free zones for safe anchoring</a:t>
            </a: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1678" y="1449800"/>
            <a:ext cx="420192" cy="42019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31700" y="2138429"/>
            <a:ext cx="2007791" cy="262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00" dirty="0">
                <a:solidFill>
                  <a:schemeClr val="bg1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Depth Information</a:t>
            </a:r>
          </a:p>
        </p:txBody>
      </p:sp>
      <p:sp>
        <p:nvSpPr>
          <p:cNvPr id="9" name="Text 4"/>
          <p:cNvSpPr/>
          <p:nvPr/>
        </p:nvSpPr>
        <p:spPr>
          <a:xfrm>
            <a:off x="7359573" y="2413566"/>
            <a:ext cx="2007790" cy="8867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chemeClr val="bg1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Provides critical depth data for safe navigation and anchoring</a:t>
            </a: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2888" y="1462355"/>
            <a:ext cx="420192" cy="42019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52888" y="2128157"/>
            <a:ext cx="2007791" cy="2626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chemeClr val="bg1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Regulations Access</a:t>
            </a:r>
          </a:p>
        </p:txBody>
      </p:sp>
      <p:sp>
        <p:nvSpPr>
          <p:cNvPr id="12" name="Text 6"/>
          <p:cNvSpPr/>
          <p:nvPr/>
        </p:nvSpPr>
        <p:spPr>
          <a:xfrm>
            <a:off x="9846516" y="2390789"/>
            <a:ext cx="2007791" cy="806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chemeClr val="bg1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Includes local ordinances and protected area boundaries</a:t>
            </a: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629" y="4163407"/>
            <a:ext cx="420192" cy="42019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924257" y="4714915"/>
            <a:ext cx="2007791" cy="262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00" dirty="0">
                <a:solidFill>
                  <a:schemeClr val="bg1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Italian</a:t>
            </a:r>
            <a:r>
              <a:rPr lang="en-US" sz="1600" dirty="0">
                <a:solidFill>
                  <a:schemeClr val="bg1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Integration</a:t>
            </a:r>
          </a:p>
        </p:txBody>
      </p:sp>
      <p:sp>
        <p:nvSpPr>
          <p:cNvPr id="15" name="Text 8"/>
          <p:cNvSpPr/>
          <p:nvPr/>
        </p:nvSpPr>
        <p:spPr>
          <a:xfrm>
            <a:off x="4924257" y="4977547"/>
            <a:ext cx="2007791" cy="806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chemeClr val="bg1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Currently underutilized in Italy → opportunity to expand national integration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599B70B-E6F6-E342-1E9A-B3EF3134720A}"/>
              </a:ext>
            </a:extLst>
          </p:cNvPr>
          <p:cNvSpPr/>
          <p:nvPr/>
        </p:nvSpPr>
        <p:spPr>
          <a:xfrm>
            <a:off x="10589171" y="6253162"/>
            <a:ext cx="1576553" cy="604838"/>
          </a:xfrm>
          <a:prstGeom prst="rect">
            <a:avLst/>
          </a:prstGeom>
          <a:solidFill>
            <a:srgbClr val="1F26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899CEC82-A5BD-3D0C-FC68-22C4218821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4827" y="6389849"/>
            <a:ext cx="2062427" cy="3314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527546"/>
            <a:ext cx="7176493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25"/>
              </a:lnSpc>
            </a:pPr>
            <a:r>
              <a:rPr lang="en-US" sz="3708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EU Need for Harmonization</a:t>
            </a:r>
          </a:p>
        </p:txBody>
      </p:sp>
      <p:sp>
        <p:nvSpPr>
          <p:cNvPr id="3" name="Text 1"/>
          <p:cNvSpPr/>
          <p:nvPr/>
        </p:nvSpPr>
        <p:spPr>
          <a:xfrm>
            <a:off x="1547714" y="185230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sz="1833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Habitat Protection</a:t>
            </a:r>
          </a:p>
        </p:txBody>
      </p:sp>
      <p:sp>
        <p:nvSpPr>
          <p:cNvPr id="4" name="Text 2"/>
          <p:cNvSpPr/>
          <p:nvPr/>
        </p:nvSpPr>
        <p:spPr>
          <a:xfrm>
            <a:off x="661492" y="2260991"/>
            <a:ext cx="32489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375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Preserving Posidonia and other critical marine ecosystems</a:t>
            </a: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878" y="1496220"/>
            <a:ext cx="3804146" cy="380414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943" y="2146703"/>
            <a:ext cx="282773" cy="35351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281442" y="1882780"/>
            <a:ext cx="241766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33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Sustainable Yachting</a:t>
            </a:r>
          </a:p>
        </p:txBody>
      </p:sp>
      <p:sp>
        <p:nvSpPr>
          <p:cNvPr id="8" name="Text 4"/>
          <p:cNvSpPr/>
          <p:nvPr/>
        </p:nvSpPr>
        <p:spPr>
          <a:xfrm>
            <a:off x="8281441" y="2219132"/>
            <a:ext cx="324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Supporting recreational boating while protecting nature</a:t>
            </a: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878" y="1496220"/>
            <a:ext cx="3804146" cy="3804146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3837" y="2470453"/>
            <a:ext cx="282773" cy="35351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308927" y="417030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33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Economic Growth</a:t>
            </a:r>
          </a:p>
        </p:txBody>
      </p:sp>
      <p:sp>
        <p:nvSpPr>
          <p:cNvPr id="12" name="Text 6"/>
          <p:cNvSpPr/>
          <p:nvPr/>
        </p:nvSpPr>
        <p:spPr>
          <a:xfrm>
            <a:off x="8281443" y="4642340"/>
            <a:ext cx="324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Current fragmentation slows sector growth &amp; foreign investment</a:t>
            </a: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3878" y="1496220"/>
            <a:ext cx="3804146" cy="3804146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086" y="4325348"/>
            <a:ext cx="282773" cy="35351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61493" y="4149174"/>
            <a:ext cx="3248918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sz="1833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Mediterranean Yachting Charter</a:t>
            </a:r>
          </a:p>
        </p:txBody>
      </p:sp>
      <p:sp>
        <p:nvSpPr>
          <p:cNvPr id="16" name="Text 8"/>
          <p:cNvSpPr/>
          <p:nvPr/>
        </p:nvSpPr>
        <p:spPr>
          <a:xfrm>
            <a:off x="661492" y="4851555"/>
            <a:ext cx="32489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375"/>
              </a:lnSpc>
            </a:pPr>
            <a:r>
              <a:rPr lang="en-US" sz="1667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Joint EU-level representation and standardized digital access</a:t>
            </a: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3927" y="1496220"/>
            <a:ext cx="3804146" cy="380414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5192" y="4001598"/>
            <a:ext cx="282773" cy="35351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03D97988-5DF5-C330-F209-469AB6B0AED3}"/>
              </a:ext>
            </a:extLst>
          </p:cNvPr>
          <p:cNvSpPr/>
          <p:nvPr/>
        </p:nvSpPr>
        <p:spPr>
          <a:xfrm>
            <a:off x="10589171" y="6253162"/>
            <a:ext cx="1576553" cy="604838"/>
          </a:xfrm>
          <a:prstGeom prst="rect">
            <a:avLst/>
          </a:prstGeom>
          <a:solidFill>
            <a:srgbClr val="1F26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DA814355-A944-C089-5185-44A110FFB2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84827" y="6389849"/>
            <a:ext cx="2062427" cy="3314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628948" y="4967684"/>
            <a:ext cx="10934105" cy="25400"/>
          </a:xfrm>
          <a:prstGeom prst="roundRect">
            <a:avLst>
              <a:gd name="adj" fmla="val 106125"/>
            </a:avLst>
          </a:prstGeom>
          <a:solidFill>
            <a:srgbClr val="585F6B"/>
          </a:solidFill>
          <a:ln/>
        </p:spPr>
        <p:txBody>
          <a:bodyPr/>
          <a:lstStyle/>
          <a:p>
            <a:endParaRPr lang="it-IT" sz="1500"/>
          </a:p>
        </p:txBody>
      </p:sp>
      <p:sp>
        <p:nvSpPr>
          <p:cNvPr id="5" name="Shape 2"/>
          <p:cNvSpPr/>
          <p:nvPr/>
        </p:nvSpPr>
        <p:spPr>
          <a:xfrm>
            <a:off x="3293468" y="4892505"/>
            <a:ext cx="25400" cy="539056"/>
          </a:xfrm>
          <a:prstGeom prst="roundRect">
            <a:avLst>
              <a:gd name="adj" fmla="val 106125"/>
            </a:avLst>
          </a:prstGeom>
          <a:solidFill>
            <a:srgbClr val="585F6B"/>
          </a:solidFill>
          <a:ln/>
        </p:spPr>
        <p:txBody>
          <a:bodyPr/>
          <a:lstStyle/>
          <a:p>
            <a:endParaRPr lang="it-IT" sz="1500"/>
          </a:p>
        </p:txBody>
      </p:sp>
      <p:sp>
        <p:nvSpPr>
          <p:cNvPr id="6" name="Shape 3"/>
          <p:cNvSpPr/>
          <p:nvPr/>
        </p:nvSpPr>
        <p:spPr>
          <a:xfrm>
            <a:off x="3104058" y="5229352"/>
            <a:ext cx="404317" cy="404317"/>
          </a:xfrm>
          <a:prstGeom prst="roundRect">
            <a:avLst>
              <a:gd name="adj" fmla="val 6667"/>
            </a:avLst>
          </a:prstGeom>
          <a:solidFill>
            <a:srgbClr val="3F4652"/>
          </a:solidFill>
          <a:ln/>
        </p:spPr>
        <p:txBody>
          <a:bodyPr/>
          <a:lstStyle/>
          <a:p>
            <a:endParaRPr lang="it-IT" sz="150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429" y="5262987"/>
            <a:ext cx="269478" cy="33694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183110" y="4036793"/>
            <a:ext cx="2246313" cy="280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17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Contact Us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808632" y="4425332"/>
            <a:ext cx="4995367" cy="287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375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info@isyba.it</a:t>
            </a:r>
            <a:endParaRPr lang="en-US" sz="1375" dirty="0"/>
          </a:p>
        </p:txBody>
      </p:sp>
      <p:sp>
        <p:nvSpPr>
          <p:cNvPr id="10" name="Shape 6"/>
          <p:cNvSpPr/>
          <p:nvPr/>
        </p:nvSpPr>
        <p:spPr>
          <a:xfrm>
            <a:off x="6083102" y="5431461"/>
            <a:ext cx="25400" cy="539056"/>
          </a:xfrm>
          <a:prstGeom prst="roundRect">
            <a:avLst>
              <a:gd name="adj" fmla="val 106125"/>
            </a:avLst>
          </a:prstGeom>
          <a:solidFill>
            <a:srgbClr val="585F6B"/>
          </a:solidFill>
          <a:ln/>
        </p:spPr>
        <p:txBody>
          <a:bodyPr/>
          <a:lstStyle/>
          <a:p>
            <a:endParaRPr lang="it-IT" sz="1500"/>
          </a:p>
        </p:txBody>
      </p:sp>
      <p:sp>
        <p:nvSpPr>
          <p:cNvPr id="11" name="Shape 7"/>
          <p:cNvSpPr/>
          <p:nvPr/>
        </p:nvSpPr>
        <p:spPr>
          <a:xfrm>
            <a:off x="5893693" y="5229352"/>
            <a:ext cx="404317" cy="404317"/>
          </a:xfrm>
          <a:prstGeom prst="roundRect">
            <a:avLst>
              <a:gd name="adj" fmla="val 6667"/>
            </a:avLst>
          </a:prstGeom>
          <a:solidFill>
            <a:srgbClr val="3F4652"/>
          </a:solidFill>
          <a:ln/>
        </p:spPr>
        <p:txBody>
          <a:bodyPr/>
          <a:lstStyle/>
          <a:p>
            <a:endParaRPr lang="it-IT" sz="150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063" y="5262987"/>
            <a:ext cx="269478" cy="33694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972645" y="5991609"/>
            <a:ext cx="2246313" cy="334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17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Website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3610818" y="6325818"/>
            <a:ext cx="4995367" cy="287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375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www.isyba.it</a:t>
            </a:r>
            <a:endParaRPr lang="en-US" sz="1375" dirty="0"/>
          </a:p>
        </p:txBody>
      </p:sp>
      <p:sp>
        <p:nvSpPr>
          <p:cNvPr id="15" name="Shape 10"/>
          <p:cNvSpPr/>
          <p:nvPr/>
        </p:nvSpPr>
        <p:spPr>
          <a:xfrm>
            <a:off x="8872835" y="4892505"/>
            <a:ext cx="25400" cy="539056"/>
          </a:xfrm>
          <a:prstGeom prst="roundRect">
            <a:avLst>
              <a:gd name="adj" fmla="val 106125"/>
            </a:avLst>
          </a:prstGeom>
          <a:solidFill>
            <a:srgbClr val="585F6B"/>
          </a:solidFill>
          <a:ln/>
        </p:spPr>
        <p:txBody>
          <a:bodyPr/>
          <a:lstStyle/>
          <a:p>
            <a:endParaRPr lang="it-IT" sz="1500"/>
          </a:p>
        </p:txBody>
      </p:sp>
      <p:sp>
        <p:nvSpPr>
          <p:cNvPr id="16" name="Shape 11"/>
          <p:cNvSpPr/>
          <p:nvPr/>
        </p:nvSpPr>
        <p:spPr>
          <a:xfrm>
            <a:off x="8683427" y="5229352"/>
            <a:ext cx="404317" cy="404317"/>
          </a:xfrm>
          <a:prstGeom prst="roundRect">
            <a:avLst>
              <a:gd name="adj" fmla="val 6667"/>
            </a:avLst>
          </a:prstGeom>
          <a:solidFill>
            <a:srgbClr val="3F4652"/>
          </a:solidFill>
          <a:ln/>
        </p:spPr>
        <p:txBody>
          <a:bodyPr/>
          <a:lstStyle/>
          <a:p>
            <a:endParaRPr lang="it-IT" sz="150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796" y="5262987"/>
            <a:ext cx="269478" cy="336947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762479" y="4036793"/>
            <a:ext cx="2246313" cy="280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17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Phone</a:t>
            </a:r>
            <a:endParaRPr lang="en-US" sz="1750" dirty="0"/>
          </a:p>
        </p:txBody>
      </p:sp>
      <p:sp>
        <p:nvSpPr>
          <p:cNvPr id="19" name="Text 13"/>
          <p:cNvSpPr/>
          <p:nvPr/>
        </p:nvSpPr>
        <p:spPr>
          <a:xfrm>
            <a:off x="6522591" y="4428778"/>
            <a:ext cx="4995367" cy="287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375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+39 3939091561</a:t>
            </a:r>
            <a:endParaRPr lang="en-US" sz="1375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5F60E5CF-EEF8-7580-E194-342220081109}"/>
              </a:ext>
            </a:extLst>
          </p:cNvPr>
          <p:cNvSpPr/>
          <p:nvPr/>
        </p:nvSpPr>
        <p:spPr>
          <a:xfrm>
            <a:off x="9461731" y="6048375"/>
            <a:ext cx="2726532" cy="809625"/>
          </a:xfrm>
          <a:prstGeom prst="rect">
            <a:avLst/>
          </a:prstGeom>
          <a:solidFill>
            <a:srgbClr val="202733"/>
          </a:solidFill>
          <a:ln>
            <a:solidFill>
              <a:srgbClr val="2027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EC21730F-2D3E-A395-2398-E39424BC0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791" y="6325818"/>
            <a:ext cx="2062427" cy="3314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8543" y="6039524"/>
            <a:ext cx="4492625" cy="561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16"/>
              </a:lnSpc>
            </a:pPr>
            <a:r>
              <a:rPr lang="en-US" sz="35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Thank You</a:t>
            </a:r>
            <a:endParaRPr lang="en-US" sz="3500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108FEADC-EECF-A766-52C6-B52BD0040A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680" b="14091"/>
          <a:stretch/>
        </p:blipFill>
        <p:spPr>
          <a:xfrm>
            <a:off x="12501" y="0"/>
            <a:ext cx="12192000" cy="385705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960</Words>
  <Application>Microsoft Office PowerPoint</Application>
  <PresentationFormat>Grand écran</PresentationFormat>
  <Paragraphs>98</Paragraphs>
  <Slides>7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7" baseType="lpstr">
      <vt:lpstr>Arial</vt:lpstr>
      <vt:lpstr>Calibri</vt:lpstr>
      <vt:lpstr>Calibri Light</vt:lpstr>
      <vt:lpstr>Helvetica Neue</vt:lpstr>
      <vt:lpstr>MuseoModerno Medium</vt:lpstr>
      <vt:lpstr>Roboto</vt:lpstr>
      <vt:lpstr>Roboto Slab</vt:lpstr>
      <vt:lpstr>Source Sans Pro</vt:lpstr>
      <vt:lpstr>Times New Roman</vt:lpstr>
      <vt:lpstr>Tema di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Lucie Schmitt</cp:lastModifiedBy>
  <cp:revision>11</cp:revision>
  <dcterms:created xsi:type="dcterms:W3CDTF">2025-06-16T08:07:59Z</dcterms:created>
  <dcterms:modified xsi:type="dcterms:W3CDTF">2025-06-24T10:07:57Z</dcterms:modified>
</cp:coreProperties>
</file>