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78" r:id="rId6"/>
    <p:sldId id="259" r:id="rId7"/>
    <p:sldId id="260" r:id="rId8"/>
    <p:sldId id="262" r:id="rId9"/>
    <p:sldId id="263" r:id="rId10"/>
    <p:sldId id="265" r:id="rId11"/>
    <p:sldId id="266" r:id="rId12"/>
    <p:sldId id="267" r:id="rId13"/>
    <p:sldId id="268" r:id="rId14"/>
    <p:sldId id="274" r:id="rId15"/>
    <p:sldId id="269" r:id="rId16"/>
    <p:sldId id="270" r:id="rId17"/>
    <p:sldId id="295" r:id="rId18"/>
    <p:sldId id="298" r:id="rId19"/>
    <p:sldId id="272" r:id="rId20"/>
    <p:sldId id="277" r:id="rId21"/>
    <p:sldId id="290" r:id="rId22"/>
    <p:sldId id="296" r:id="rId23"/>
    <p:sldId id="281" r:id="rId24"/>
    <p:sldId id="282" r:id="rId25"/>
    <p:sldId id="283" r:id="rId26"/>
    <p:sldId id="284" r:id="rId27"/>
    <p:sldId id="289" r:id="rId28"/>
    <p:sldId id="280" r:id="rId29"/>
    <p:sldId id="288" r:id="rId30"/>
    <p:sldId id="285" r:id="rId31"/>
    <p:sldId id="287" r:id="rId32"/>
    <p:sldId id="286" r:id="rId33"/>
    <p:sldId id="297" r:id="rId34"/>
    <p:sldId id="294" r:id="rId35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__ECPY_stats\_Rapport%202015-2024%20en%202025\first_and_last_mmsi_mobility_2024%20v5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noProof="0" dirty="0"/>
              <a:t>Groups of most navigated national waters (itineraries 2024)</a:t>
            </a:r>
          </a:p>
          <a:p>
            <a:pPr>
              <a:defRPr sz="1800" b="1"/>
            </a:pPr>
            <a:r>
              <a:rPr lang="en-US" sz="1400" b="1" noProof="0" dirty="0"/>
              <a:t>base : navigation and stopover cumulated by national waters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7499670205457893"/>
          <c:y val="7.3114821933537327E-2"/>
          <c:w val="0.61941906896674415"/>
          <c:h val="0.9025743478308725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r"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Image 1">
          <a:extLst xmlns:a="http://schemas.openxmlformats.org/drawingml/2006/main">
            <a:ext uri="{FF2B5EF4-FFF2-40B4-BE49-F238E27FC236}">
              <a16:creationId xmlns:a16="http://schemas.microsoft.com/office/drawing/2014/main" id="{696561F1-EED2-B603-0704-77D97D56E01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8922759" cy="6720249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9A276-1C39-2D41-FDE4-543E677F1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B16DB87-83F9-B7D9-5162-184D57D26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54504F-14A5-964A-DCD5-4DB148B6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377C32-CAEF-2E58-B8AA-1F503B32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BBF093-2FAD-E859-76A2-DC37B317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9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52A595-B6A2-6F8E-2D88-8F84BA76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C0EE8F-2FC2-D84F-1B96-7E1055CDF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E86320-395F-DF9C-5774-2CD07424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661BD1-44FF-8335-2F3D-F40227FB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A0D5D8-0BA8-6C09-8366-79690B36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66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A4A74DB-6ADB-0BDE-E1AA-AB410948F8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C8BCDB-BF7D-707E-6B69-547A57B12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FE7DB8-FFAC-37B0-E6B6-8AC78AE1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4A9BA3-F14A-C808-6D0A-4DDBCB66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0F267A-D52C-E285-86C0-61D6CF8B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51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BF0C7-3508-94D9-C25F-BE9CD45E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D74CC3-E31B-64D3-AE1D-FF28F550A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542B0A-460B-7F10-ED4B-84F6344F9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23BC93-0A04-E19A-4F54-707503EB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0C12E0-66D5-7D89-3502-2B8CCAEB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E785A-716E-7B5C-0986-78CA32E7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CCC3D4-165E-9B83-7065-490119BEC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AE7854-BD80-3D2B-0B8C-54B3BAB7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8CC569-3E5A-951C-C435-7AACC914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6E6DCB-494B-5955-5060-9CB77699D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62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AB66F-6C4C-6C5A-322C-8236AD3D1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A0024C-7616-4EC3-9DF6-14AB13D8E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33420A-58B1-F33C-E1D8-28E0165AF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8E8A11-AF98-9A50-C83B-D8998E5D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C554BB-6C77-194D-D949-CDDB4D51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1C2713-247F-37FA-DF23-B1FEE98C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18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5F2182-7305-5F3B-C349-3C9B40AD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553DDC-DF67-8531-E155-6F512AA0B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37586F7-C556-024A-A228-69ECFA579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1CE7C9C-3687-A52C-0AC7-453616692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CCF3D95-8EE3-3C68-AACD-32B4FF478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E3E3FD-34D9-F542-CC87-92DA7226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F74CB0-7D83-C913-E67D-B4563CEB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B996E6-4486-AA68-C7C0-EE9F7D02B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32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7D22BC-116F-CAA5-9DCD-3A940BE0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C7AE53-0C64-B901-7946-2D7EE975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0A536E-A0CA-938D-6A66-0BA70453E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2CE085-9913-6823-0E27-16778C5E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992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DE5369-9786-7D66-2E9F-AE5BAAEC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8AC5530-A738-F96B-685E-6CC80760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3D4ECA-BE06-8B15-E2A6-CF79493C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60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DBC376-8B50-5FD4-D6D2-AC981BE0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F06AE5-4BE4-FD41-E80F-5C7ECE5A0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41C3F9-0765-F3D1-A276-05966C1DD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69C74A-E470-8C2A-F767-4D67ED40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DFC0F4-C643-7A8D-7D98-44272809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C56BD9-2CFA-3BCB-D291-B779100E5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256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53E13C-CF4F-9E44-46EF-746C2CEB4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6227333-3DAD-4396-CA76-AB7E07AEA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5D6150-F26F-D037-F04F-B367B3EDA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E33497-C6C8-C886-B25F-351886AA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3EF6D7-5399-F034-CF7D-B7A24DAB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2A86F4-155C-86B5-9917-C6490FC9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94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A1106D-302E-850D-7AE4-065CF9F6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F87826-2985-0042-DC2E-2E315CA5F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5C7FEB-1034-FEC2-1450-8BCFAF759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452794-D3F3-45B4-8C4F-BAF3227BB31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A076BD-1148-6BBF-733A-CE8F8B3B5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28F98B-84BF-0312-3B3C-E69A2C125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48D05E-CC35-4B19-98CD-C02A5F103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68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5CC9B66-474D-3FE8-F6AB-D5CB54178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7403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RIVIERA YACHTING SYMPOSIUM</a:t>
            </a:r>
          </a:p>
          <a:p>
            <a:r>
              <a:rPr lang="en-US" sz="4400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18 June 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48BA9E-6DA6-2062-744B-3B513AF14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850" y="5578489"/>
            <a:ext cx="1838325" cy="11366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A701EB-F7E0-DE4D-4188-3688FA864484}"/>
              </a:ext>
            </a:extLst>
          </p:cNvPr>
          <p:cNvSpPr txBox="1"/>
          <p:nvPr/>
        </p:nvSpPr>
        <p:spPr>
          <a:xfrm>
            <a:off x="294132" y="3103282"/>
            <a:ext cx="11603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noProof="0" dirty="0"/>
              <a:t>YACHTING INTELLIGENCE</a:t>
            </a:r>
          </a:p>
          <a:p>
            <a:pPr algn="ctr"/>
            <a:r>
              <a:rPr lang="en-US" sz="4400" noProof="0" dirty="0"/>
              <a:t>ANALYSIS OF YACHT NAVIGATION DATA</a:t>
            </a:r>
          </a:p>
          <a:p>
            <a:pPr algn="ctr"/>
            <a:r>
              <a:rPr lang="en-US" sz="4400" noProof="0" dirty="0"/>
              <a:t>2015-2024</a:t>
            </a:r>
          </a:p>
        </p:txBody>
      </p:sp>
    </p:spTree>
    <p:extLst>
      <p:ext uri="{BB962C8B-B14F-4D97-AF65-F5344CB8AC3E}">
        <p14:creationId xmlns:p14="http://schemas.microsoft.com/office/powerpoint/2010/main" val="3570539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917FF26-42CE-664B-1ED9-FFAFC2279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94" y="834927"/>
            <a:ext cx="9815411" cy="518814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26D577-5C75-D25B-9541-DF34E21B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690" y="911225"/>
            <a:ext cx="990600" cy="61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78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197C07-3323-D631-3D4D-0DDEB967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61" y="292100"/>
            <a:ext cx="8521678" cy="58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2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FEA6A5E-25DD-CE15-EE23-7A8236F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28020"/>
            <a:ext cx="8485188" cy="60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748E63D-8AB8-8B2B-EDED-124FD5C07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941" y="323850"/>
            <a:ext cx="990600" cy="61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81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E33BE7D-5398-8D2A-691F-02BB5AE39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721" y="381000"/>
            <a:ext cx="8316557" cy="57531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3C19474-240B-2ABB-B670-A8449AD4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678" y="417656"/>
            <a:ext cx="990600" cy="61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39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C4DAB4-C614-F84E-335C-6AA1FC0AA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837" y="1857375"/>
            <a:ext cx="3362325" cy="31432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CD3FD3-6A32-6562-5DB9-1C14D1AAA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540" y="5673725"/>
            <a:ext cx="1561054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6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98C712D-2799-390A-88AF-861F89982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781" y="349250"/>
            <a:ext cx="8814438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15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BAD4F68-E01B-8DDC-1B94-4A13D7AA7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275" y="302734"/>
            <a:ext cx="9085449" cy="625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781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1B3EC5-5A08-E15E-38AC-1F65BC567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2A43E0B-0566-D9AA-814D-6FBE50F8F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2F7190-40D7-1899-42F6-61D126D54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824A85-98BD-4462-EAD1-9F27A3D755CB}"/>
              </a:ext>
            </a:extLst>
          </p:cNvPr>
          <p:cNvSpPr txBox="1"/>
          <p:nvPr/>
        </p:nvSpPr>
        <p:spPr>
          <a:xfrm>
            <a:off x="6501028" y="3568585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noProof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SEASONNALITY BY COUNTRY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40C38C-9E46-0E6C-8709-FBA51CCC548F}"/>
              </a:ext>
            </a:extLst>
          </p:cNvPr>
          <p:cNvSpPr txBox="1"/>
          <p:nvPr/>
        </p:nvSpPr>
        <p:spPr>
          <a:xfrm>
            <a:off x="7827004" y="2604608"/>
            <a:ext cx="4805691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kern="1200" noProof="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Part  n°2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B2501A-21A4-5CAB-A062-53C7F30D7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74CFBE2-4B98-2A7E-178D-866A3BC63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54CBD1-ED86-A5E8-D9DD-4BE35FEF7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EFE542-750F-11C2-067C-E46E10B62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E8B825A-9779-111E-01C9-B5E7D55CE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850" y="5578489"/>
            <a:ext cx="1838325" cy="1136636"/>
          </a:xfrm>
          <a:prstGeom prst="rect">
            <a:avLst/>
          </a:prstGeom>
        </p:spPr>
      </p:pic>
      <p:pic>
        <p:nvPicPr>
          <p:cNvPr id="5" name="Picture 2" descr="Image générée">
            <a:extLst>
              <a:ext uri="{FF2B5EF4-FFF2-40B4-BE49-F238E27FC236}">
                <a16:creationId xmlns:a16="http://schemas.microsoft.com/office/drawing/2014/main" id="{B6329849-582F-B77F-3666-9F559B9F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6" y="1909914"/>
            <a:ext cx="46005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877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4B7D4A5-0810-340D-31D7-51605581A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216" y="344156"/>
            <a:ext cx="8309568" cy="616968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BD486F8-A9D5-B186-4352-F995819CC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069" y="408349"/>
            <a:ext cx="990600" cy="61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29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CB7591-0D2E-B19D-574C-A776C2900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475" y="495300"/>
            <a:ext cx="8248650" cy="5867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C828C7-E67B-6543-F3C9-193860848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5" y="565575"/>
            <a:ext cx="933426" cy="5771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D3859D-819F-3E88-CE98-B89A66881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98" y="493521"/>
            <a:ext cx="8248603" cy="58709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949CF75-CC38-DE63-AC07-5578AF9C3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925" y="563797"/>
            <a:ext cx="990600" cy="61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7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uxury yacht moored in the Mediterranean Sea | Le Port Vauban">
            <a:extLst>
              <a:ext uri="{FF2B5EF4-FFF2-40B4-BE49-F238E27FC236}">
                <a16:creationId xmlns:a16="http://schemas.microsoft.com/office/drawing/2014/main" id="{DBFAB468-9A43-DEA6-1FA7-D55745465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080" y="1853565"/>
            <a:ext cx="4617720" cy="3303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B76E00F-F4B5-B1A9-FD8E-27709598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noProof="0" dirty="0"/>
              <a:t>ANALYSIS OF YACHTS POSITIONS IN THE MED </a:t>
            </a:r>
            <a:br>
              <a:rPr lang="en-US" sz="2400" b="1" noProof="0" dirty="0"/>
            </a:br>
            <a:r>
              <a:rPr lang="en-US" sz="2400" b="1" noProof="0" dirty="0"/>
              <a:t>EVOLUTION OF ATTRACTIVITY, FREQUENTATION, SEASONNALITY &amp; MOBILITY</a:t>
            </a:r>
            <a:br>
              <a:rPr lang="en-US" sz="2400" b="1" noProof="0" dirty="0"/>
            </a:br>
            <a:r>
              <a:rPr lang="en-US" sz="2400" b="1" noProof="0" dirty="0"/>
              <a:t>2015-2024</a:t>
            </a:r>
          </a:p>
        </p:txBody>
      </p:sp>
      <p:pic>
        <p:nvPicPr>
          <p:cNvPr id="4" name="Image 3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2D8B47A8-03AB-A237-F506-37F14ED9B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1" y="1611313"/>
            <a:ext cx="5760720" cy="319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 descr="Une image contenant carte, texte, rouge&#10;&#10;Le contenu généré par l’IA peut être incorrect.">
            <a:extLst>
              <a:ext uri="{FF2B5EF4-FFF2-40B4-BE49-F238E27FC236}">
                <a16:creationId xmlns:a16="http://schemas.microsoft.com/office/drawing/2014/main" id="{3083D2BD-2D53-1334-249B-4E52CEF6C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36" y="4473575"/>
            <a:ext cx="4198620" cy="201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498212-DA2E-2F7D-6BF8-E7D983018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850" y="5578489"/>
            <a:ext cx="1838325" cy="11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9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E46B54-C22F-AA1E-7B59-703404F5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90537"/>
            <a:ext cx="8229600" cy="58769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18C42-2109-9C0A-AE3E-6C054F8A1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141" y="601239"/>
            <a:ext cx="990600" cy="61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8846A-46C9-18AA-E91D-47EE60C19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030A3-2DB3-D179-9FA3-F59377E8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625"/>
            <a:ext cx="10515600" cy="1050925"/>
          </a:xfrm>
        </p:spPr>
        <p:txBody>
          <a:bodyPr>
            <a:normAutofit/>
          </a:bodyPr>
          <a:lstStyle/>
          <a:p>
            <a:r>
              <a:rPr lang="en-US" sz="2400" b="1" noProof="0" dirty="0"/>
              <a:t>Mediterranean Insights – The State of Yachting 2025 by </a:t>
            </a:r>
            <a:r>
              <a:rPr lang="en-US" sz="2400" b="1" noProof="0" dirty="0" err="1"/>
              <a:t>SuperYacht</a:t>
            </a:r>
            <a:r>
              <a:rPr lang="en-US" sz="2400" b="1" noProof="0" dirty="0"/>
              <a:t> Times</a:t>
            </a:r>
            <a:br>
              <a:rPr lang="en-US" sz="2400" b="1" noProof="0" dirty="0"/>
            </a:br>
            <a:endParaRPr lang="en-US" sz="2400" b="1" noProof="0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D2B895-0EEF-D9F3-30CD-5480041B02D7}"/>
              </a:ext>
            </a:extLst>
          </p:cNvPr>
          <p:cNvSpPr txBox="1"/>
          <p:nvPr/>
        </p:nvSpPr>
        <p:spPr>
          <a:xfrm>
            <a:off x="304800" y="1093321"/>
            <a:ext cx="384585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🌊 </a:t>
            </a:r>
            <a:r>
              <a:rPr lang="en-US" b="1" noProof="0" dirty="0"/>
              <a:t>Mediterranean Market Trends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West Med (France, Italy, Spain) remains core charter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East Med (Greece, Croatia, Turkey) gaining ground with 51% of IYC charters in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Greece leads with 26% of global bookings (IYC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Growth driven by cultural appeal, lower VAT, and longer cruising season </a:t>
            </a:r>
            <a:r>
              <a:rPr lang="en-US" noProof="0" dirty="0">
                <a:solidFill>
                  <a:srgbClr val="00B050"/>
                </a:solidFill>
              </a:rPr>
              <a:t>[?]</a:t>
            </a:r>
          </a:p>
          <a:p>
            <a:endParaRPr lang="en-US" noProof="0" dirty="0"/>
          </a:p>
          <a:p>
            <a:r>
              <a:rPr lang="en-US" noProof="0" dirty="0"/>
              <a:t>⚓ </a:t>
            </a:r>
            <a:r>
              <a:rPr lang="en-US" b="1" noProof="0" dirty="0"/>
              <a:t>Charter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High demand for yachts &gt;50m in Med during peak seasons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Clients increasingly book earlier vs previous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Montenegro rising due to new infrastructure </a:t>
            </a:r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5FA396-1491-87B2-F40F-14229986DA33}"/>
              </a:ext>
            </a:extLst>
          </p:cNvPr>
          <p:cNvSpPr txBox="1"/>
          <p:nvPr/>
        </p:nvSpPr>
        <p:spPr>
          <a:xfrm>
            <a:off x="6096000" y="1823571"/>
            <a:ext cx="36449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💶 </a:t>
            </a:r>
            <a:r>
              <a:rPr lang="en-US" b="1" noProof="0" dirty="0"/>
              <a:t>Regulation &amp;  Destination Shifts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Mediterranean tightening anchoring &amp; emissions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Competitive advantage in Greece due to VAT incentives</a:t>
            </a:r>
          </a:p>
          <a:p>
            <a:endParaRPr lang="en-US" noProof="0" dirty="0"/>
          </a:p>
          <a:p>
            <a:r>
              <a:rPr lang="en-US" noProof="0" dirty="0"/>
              <a:t>🛥️ </a:t>
            </a:r>
            <a:r>
              <a:rPr lang="en-US" b="1" noProof="0" dirty="0"/>
              <a:t>Infrastructure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Berth shortages in key Med ports due to fleet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Increasing need for larger and more eco-friendly marinas</a:t>
            </a:r>
          </a:p>
          <a:p>
            <a:endParaRPr lang="en-US" noProof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A33606-394C-CB01-C282-B1A5396453F0}"/>
              </a:ext>
            </a:extLst>
          </p:cNvPr>
          <p:cNvSpPr txBox="1"/>
          <p:nvPr/>
        </p:nvSpPr>
        <p:spPr>
          <a:xfrm>
            <a:off x="5075518" y="6211669"/>
            <a:ext cx="698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*Selected data from </a:t>
            </a:r>
            <a:r>
              <a:rPr lang="en-US" i="1" noProof="0" dirty="0">
                <a:solidFill>
                  <a:srgbClr val="FF0000"/>
                </a:solidFill>
              </a:rPr>
              <a:t>The State of Yachting 2025,</a:t>
            </a:r>
            <a:r>
              <a:rPr lang="en-US" noProof="0" dirty="0">
                <a:solidFill>
                  <a:srgbClr val="FF0000"/>
                </a:solidFill>
              </a:rPr>
              <a:t> used with permission from </a:t>
            </a:r>
            <a:r>
              <a:rPr lang="en-US" noProof="0" dirty="0" err="1">
                <a:solidFill>
                  <a:srgbClr val="FF0000"/>
                </a:solidFill>
              </a:rPr>
              <a:t>SuperYacht</a:t>
            </a:r>
            <a:r>
              <a:rPr lang="en-US" noProof="0" dirty="0">
                <a:solidFill>
                  <a:srgbClr val="FF0000"/>
                </a:solidFill>
              </a:rPr>
              <a:t> Times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DEB2F1-0E3B-8446-6641-BF699D7C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929" y="118843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72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8B1ECD-EF11-13B8-FCAB-6D891F2B2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FB8DF5-DDAB-4888-9CC3-5BDC4C65C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FF93DD-077E-9815-BCE4-60D426FAD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9D3950-86D3-79A2-7A42-ABC634BB2E3B}"/>
              </a:ext>
            </a:extLst>
          </p:cNvPr>
          <p:cNvSpPr txBox="1"/>
          <p:nvPr/>
        </p:nvSpPr>
        <p:spPr>
          <a:xfrm>
            <a:off x="6501028" y="3568585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000" noProof="0" dirty="0"/>
              <a:t>MOBILITY</a:t>
            </a:r>
          </a:p>
          <a:p>
            <a:pPr algn="ctr"/>
            <a:r>
              <a:rPr lang="en-US" sz="4000" noProof="0" dirty="0"/>
              <a:t> </a:t>
            </a:r>
            <a:r>
              <a:rPr lang="en-US" sz="2000" noProof="0" dirty="0"/>
              <a:t>TIME SPENT WHILE NAVIGATING &amp; CALLING IN NATIONAL WATERS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77A160-06F6-8B9C-C2C9-8E98513F20E5}"/>
              </a:ext>
            </a:extLst>
          </p:cNvPr>
          <p:cNvSpPr txBox="1"/>
          <p:nvPr/>
        </p:nvSpPr>
        <p:spPr>
          <a:xfrm>
            <a:off x="7827004" y="2604608"/>
            <a:ext cx="4805691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kern="1200" noProof="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Part  n°3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FB1647-3FE6-72EF-CE44-5A0AEF3D1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6E4F8D4-14F8-4AC7-FD8D-54FDB699E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80162A-3F2E-FE10-7398-DA64F3F07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768B07-254A-F475-E10B-C978B30C3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D455F39-63EA-8985-D5AE-D35839E2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850" y="5578489"/>
            <a:ext cx="1838325" cy="113663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EF99D0-ED53-833D-3DE4-303293AC1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3" y="1888062"/>
            <a:ext cx="4666132" cy="31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461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A80BE-E2B6-7B48-6609-AE587F607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695698-6D14-E692-02E6-006D3BB6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54" y="942593"/>
            <a:ext cx="11629768" cy="591540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82B110C-D23B-3BBC-DDFF-61D43FE4BD1B}"/>
              </a:ext>
            </a:extLst>
          </p:cNvPr>
          <p:cNvSpPr txBox="1"/>
          <p:nvPr/>
        </p:nvSpPr>
        <p:spPr>
          <a:xfrm>
            <a:off x="3367217" y="197709"/>
            <a:ext cx="4350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West, Central &amp; East Mediterranean zones</a:t>
            </a:r>
          </a:p>
          <a:p>
            <a:pPr algn="ctr"/>
            <a:r>
              <a:rPr lang="en-US" sz="1200" noProof="0" dirty="0"/>
              <a:t>(with Italy divided, contributing to both West &amp; Central)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0328B4-4D5F-0747-4E4D-4687A6CE2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289" y="163293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2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2AF25-5AA1-152E-279C-ECC13C6A0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D33B199-DC05-12E6-0498-E84769E88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67" y="569728"/>
            <a:ext cx="8315665" cy="571854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2C4F67-1C10-9ECD-91A2-FF213F442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012" y="257422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34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E8E06-CD59-88AD-8F66-2E5E63493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63700EA2-165F-0CB4-3013-40D3B2CF4C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25674"/>
              </p:ext>
            </p:extLst>
          </p:nvPr>
        </p:nvGraphicFramePr>
        <p:xfrm>
          <a:off x="2746392" y="0"/>
          <a:ext cx="8922759" cy="6720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6EF016F-44DE-94BF-C375-63A4B7544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6" y="544083"/>
            <a:ext cx="2868312" cy="477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222E1B2-E655-B8C5-A44F-3B3FB1A84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394" y="0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44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154CB-FB3A-8744-2914-70BE00146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835B4A-973C-8186-F6D2-0295BD083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56" y="368543"/>
            <a:ext cx="9504488" cy="61209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60EFE8-F7F4-E6E5-A6D0-446405A65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0565" y="143122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06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E69ED-BF4A-9637-CF6C-D862DBBCF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BB8A4A-F80E-FD0F-7A59-040B30DE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52"/>
            <a:ext cx="12192000" cy="64722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90B23-0FF1-A9C6-DC2B-2B093BD73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012" y="257422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70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4C2B18-C108-2049-66BF-CBBB3E91E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52"/>
            <a:ext cx="12192000" cy="64722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184447D-552D-C286-E2A3-57069644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012" y="257422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13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841B6-F23A-A1FD-AFC5-F8D537195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EAA8BB-12F1-7D5A-D9A5-5325AFFAD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52"/>
            <a:ext cx="12192000" cy="64722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AAE4953-153A-BF85-D3C5-B76DCBC8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012" y="257422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0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F941736-64AB-93C0-83D8-42390D6748AA}"/>
              </a:ext>
            </a:extLst>
          </p:cNvPr>
          <p:cNvSpPr/>
          <p:nvPr/>
        </p:nvSpPr>
        <p:spPr>
          <a:xfrm>
            <a:off x="4187952" y="6099048"/>
            <a:ext cx="6266652" cy="6242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969B84-3514-6C9E-EFCA-DF53120D204A}"/>
              </a:ext>
            </a:extLst>
          </p:cNvPr>
          <p:cNvSpPr/>
          <p:nvPr/>
        </p:nvSpPr>
        <p:spPr>
          <a:xfrm>
            <a:off x="5788152" y="3300984"/>
            <a:ext cx="6071616" cy="2670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3A3592-3214-DD3E-5CA2-F570D6F17476}"/>
              </a:ext>
            </a:extLst>
          </p:cNvPr>
          <p:cNvSpPr/>
          <p:nvPr/>
        </p:nvSpPr>
        <p:spPr>
          <a:xfrm>
            <a:off x="301752" y="1078742"/>
            <a:ext cx="9025128" cy="20953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519275-181C-B0ED-84D4-D99C211B9725}"/>
              </a:ext>
            </a:extLst>
          </p:cNvPr>
          <p:cNvSpPr txBox="1"/>
          <p:nvPr/>
        </p:nvSpPr>
        <p:spPr>
          <a:xfrm>
            <a:off x="3977640" y="612648"/>
            <a:ext cx="502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YACHT DATA, MEASURE, BIAISES, SIZES…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5A19118-1629-9070-D2F4-BED5FC6081C5}"/>
              </a:ext>
            </a:extLst>
          </p:cNvPr>
          <p:cNvSpPr txBox="1"/>
          <p:nvPr/>
        </p:nvSpPr>
        <p:spPr>
          <a:xfrm>
            <a:off x="301752" y="1110745"/>
            <a:ext cx="91621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Data source : Marine Traffic –15.2 million positions from </a:t>
            </a:r>
            <a:r>
              <a:rPr lang="en-US" noProof="0" dirty="0">
                <a:latin typeface="Calibri" panose="020F0502020204030204" pitchFamily="34" charset="0"/>
              </a:rPr>
              <a:t>4914 </a:t>
            </a:r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MMSI callsigns</a:t>
            </a:r>
          </a:p>
          <a:p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Positions from all yachts (&gt;24 m) in the MED @ 1 hour interval</a:t>
            </a:r>
          </a:p>
          <a:p>
            <a:r>
              <a:rPr lang="en-US" sz="1800" b="1" i="0" u="none" strike="noStrike" baseline="0" noProof="0" dirty="0">
                <a:solidFill>
                  <a:srgbClr val="006FC0"/>
                </a:solidFill>
                <a:latin typeface="Calibri" panose="020F0502020204030204" pitchFamily="34" charset="0"/>
              </a:rPr>
              <a:t>MEASURE : total time (hours) while yacht is stationary (calls, stops, yacht periods, wintering…)</a:t>
            </a:r>
            <a:endParaRPr lang="en-US" sz="1800" b="0" i="0" u="none" strike="noStrike" baseline="0" noProof="0" dirty="0">
              <a:solidFill>
                <a:srgbClr val="006FC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noProof="0" dirty="0">
                <a:solidFill>
                  <a:srgbClr val="000000"/>
                </a:solidFill>
                <a:latin typeface="Calibri" panose="020F0502020204030204" pitchFamily="34" charset="0"/>
              </a:rPr>
              <a:t>Actual size (LOA) not always provided</a:t>
            </a:r>
          </a:p>
          <a:p>
            <a:r>
              <a:rPr lang="en-US" sz="1800" b="0" i="0" u="none" strike="noStrike" baseline="0" noProof="0" dirty="0">
                <a:solidFill>
                  <a:srgbClr val="000000"/>
                </a:solidFill>
                <a:latin typeface="Calibri" panose="020F0502020204030204" pitchFamily="34" charset="0"/>
              </a:rPr>
              <a:t>AIS may be shutoff during yard periods, or even calls</a:t>
            </a:r>
          </a:p>
          <a:p>
            <a:r>
              <a:rPr lang="en-US" sz="1800" b="0" i="0" u="none" strike="noStrike" baseline="0" noProof="0" dirty="0">
                <a:solidFill>
                  <a:srgbClr val="000000"/>
                </a:solidFill>
                <a:latin typeface="Calibri" panose="020F0502020204030204" pitchFamily="34" charset="0"/>
              </a:rPr>
              <a:t>Some congested areas create poor reception, esp. for smaller (class B &amp; B+ AIS)</a:t>
            </a:r>
          </a:p>
          <a:p>
            <a:r>
              <a:rPr lang="en-US" sz="1800" b="0" i="0" u="none" strike="noStrike" baseline="0" noProof="0" dirty="0">
                <a:solidFill>
                  <a:srgbClr val="000000"/>
                </a:solidFill>
                <a:latin typeface="Calibri" panose="020F0502020204030204" pitchFamily="34" charset="0"/>
              </a:rPr>
              <a:t>Quality of reception depends on coastal stations</a:t>
            </a:r>
            <a:endParaRPr lang="en-US" noProof="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2F72F4-1450-F591-0812-40E8F801235C}"/>
              </a:ext>
            </a:extLst>
          </p:cNvPr>
          <p:cNvSpPr txBox="1"/>
          <p:nvPr/>
        </p:nvSpPr>
        <p:spPr>
          <a:xfrm>
            <a:off x="5788152" y="3044702"/>
            <a:ext cx="591738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800" b="0" i="0" u="none" strike="noStrike" baseline="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noProof="0" dirty="0">
                <a:latin typeface="Calibri" panose="020F0502020204030204" pitchFamily="34" charset="0"/>
              </a:rPr>
              <a:t>Yachts characteristics</a:t>
            </a:r>
            <a:endParaRPr lang="en-US" sz="1800" b="0" i="0" u="none" strike="noStrike" baseline="0" noProof="0" dirty="0"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noProof="0" dirty="0">
                <a:latin typeface="Arial" panose="020B0604020202020204" pitchFamily="34" charset="0"/>
              </a:rPr>
              <a:t>• </a:t>
            </a:r>
            <a:r>
              <a:rPr lang="en-US" noProof="0" dirty="0">
                <a:latin typeface="Calibri" panose="020F0502020204030204" pitchFamily="34" charset="0"/>
              </a:rPr>
              <a:t>4370 </a:t>
            </a:r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yachts identified</a:t>
            </a:r>
            <a:endParaRPr lang="en-US" noProof="0" dirty="0"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noProof="0" dirty="0">
                <a:latin typeface="Arial" panose="020B0604020202020204" pitchFamily="34" charset="0"/>
              </a:rPr>
              <a:t>• </a:t>
            </a:r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All over 24 meters</a:t>
            </a:r>
          </a:p>
          <a:p>
            <a:r>
              <a:rPr lang="en-US" sz="1800" b="0" i="0" u="none" strike="noStrike" baseline="0" noProof="0" dirty="0">
                <a:latin typeface="Arial" panose="020B0604020202020204" pitchFamily="34" charset="0"/>
              </a:rPr>
              <a:t>• </a:t>
            </a:r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Average length 40 meters</a:t>
            </a:r>
          </a:p>
          <a:p>
            <a:r>
              <a:rPr lang="en-US" sz="1800" b="0" i="0" u="none" strike="noStrike" baseline="0" noProof="0" dirty="0">
                <a:latin typeface="Arial" panose="020B0604020202020204" pitchFamily="34" charset="0"/>
              </a:rPr>
              <a:t>• </a:t>
            </a:r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Some large yachts do not broadcast AIS any more…</a:t>
            </a:r>
          </a:p>
          <a:p>
            <a:r>
              <a:rPr lang="en-US" sz="1800" b="0" i="0" u="none" strike="noStrike" baseline="0" noProof="0" dirty="0">
                <a:latin typeface="Arial" panose="020B0604020202020204" pitchFamily="34" charset="0"/>
              </a:rPr>
              <a:t>• </a:t>
            </a:r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…but when they do, they do so more consistently</a:t>
            </a:r>
            <a:br>
              <a:rPr lang="en-US" sz="1800" b="0" i="0" u="none" strike="noStrike" baseline="0" noProof="0" dirty="0">
                <a:latin typeface="Calibri" panose="020F0502020204030204" pitchFamily="34" charset="0"/>
              </a:rPr>
            </a:br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   than smaller yachts (shipyards incl.)</a:t>
            </a:r>
          </a:p>
          <a:p>
            <a:r>
              <a:rPr lang="en-US" sz="1800" b="0" i="0" u="none" strike="noStrike" baseline="0" noProof="0" dirty="0">
                <a:latin typeface="Arial" panose="020B0604020202020204" pitchFamily="34" charset="0"/>
              </a:rPr>
              <a:t>• </a:t>
            </a:r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Average length slightly larger in West Med than in East Med</a:t>
            </a:r>
          </a:p>
          <a:p>
            <a:r>
              <a:rPr lang="en-US" sz="1800" b="0" i="0" u="none" strike="noStrike" baseline="0" noProof="0" dirty="0">
                <a:latin typeface="Arial" panose="020B0604020202020204" pitchFamily="34" charset="0"/>
              </a:rPr>
              <a:t>• </a:t>
            </a:r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Largest is Gibraltar (refueling before/after crossing)</a:t>
            </a:r>
          </a:p>
          <a:p>
            <a:endParaRPr lang="en-US" noProof="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9DB3EF-E9EA-3A19-0F9F-7A6763F54E13}"/>
              </a:ext>
            </a:extLst>
          </p:cNvPr>
          <p:cNvSpPr txBox="1"/>
          <p:nvPr/>
        </p:nvSpPr>
        <p:spPr>
          <a:xfrm>
            <a:off x="4187952" y="5522976"/>
            <a:ext cx="6266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800" b="0" i="0" u="none" strike="noStrike" baseline="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800" b="0" i="0" u="none" strike="noStrike" baseline="0" noProof="0" dirty="0">
              <a:latin typeface="Calibri" panose="020F0502020204030204" pitchFamily="34" charset="0"/>
            </a:endParaRPr>
          </a:p>
          <a:p>
            <a:pPr marR="18860" algn="l"/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Definitely, there are some biases, but they seem to be consistent</a:t>
            </a:r>
            <a:br>
              <a:rPr lang="en-US" sz="1800" b="0" i="0" u="none" strike="noStrike" baseline="0" noProof="0" dirty="0">
                <a:latin typeface="Calibri" panose="020F0502020204030204" pitchFamily="34" charset="0"/>
              </a:rPr>
            </a:br>
            <a:r>
              <a:rPr lang="en-US" sz="1800" b="0" i="0" u="none" strike="noStrike" baseline="0" noProof="0" dirty="0">
                <a:latin typeface="Calibri" panose="020F0502020204030204" pitchFamily="34" charset="0"/>
              </a:rPr>
              <a:t> over the years and allow analysis of evolution, trends…</a:t>
            </a:r>
            <a:endParaRPr lang="en-US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582302-A9CE-3DEC-D6DB-FC22ACB72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34" y="3357563"/>
            <a:ext cx="2729079" cy="313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A2B8934-DE12-D377-8089-783D6C25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289" y="163293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84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4A33E-899B-4DEC-3FA8-BAC4D7D05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24EB8B6-4B4E-E0F5-16BE-C618ADFA1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52"/>
            <a:ext cx="12192000" cy="64722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434CE3-1967-064B-5602-A83598C26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012" y="257422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39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76B53-DE0E-CF0B-6371-8E5C28A09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77FC314-BB99-A771-B04A-5F75EC282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52"/>
            <a:ext cx="12192000" cy="64722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3314282-DBEF-AFFA-BE8F-4CA458B00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012" y="257422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29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018C6-63E4-74E7-945E-9B1099294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F15DCD-52E3-51C0-366A-F1AFD0868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52"/>
            <a:ext cx="12192000" cy="64722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8C1FC6-5A94-C4EA-2D74-033729BB7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012" y="257422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00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97D276E-D56B-07CA-5E80-88BAAFCB99D9}"/>
              </a:ext>
            </a:extLst>
          </p:cNvPr>
          <p:cNvSpPr txBox="1"/>
          <p:nvPr/>
        </p:nvSpPr>
        <p:spPr>
          <a:xfrm>
            <a:off x="2728259" y="257422"/>
            <a:ext cx="591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noProof="0" dirty="0"/>
              <a:t>SUMMARY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637AEA-E8B8-47C6-A760-A67D61F53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012" y="257422"/>
            <a:ext cx="1045336" cy="6463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D763DBC-4235-D472-55D1-FA0445F40D66}"/>
              </a:ext>
            </a:extLst>
          </p:cNvPr>
          <p:cNvSpPr txBox="1"/>
          <p:nvPr/>
        </p:nvSpPr>
        <p:spPr>
          <a:xfrm>
            <a:off x="1648018" y="1044408"/>
            <a:ext cx="11117262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Strong overall growth +11.4% annual</a:t>
            </a:r>
          </a:p>
          <a:p>
            <a:endParaRPr lang="en-US" noProof="0" dirty="0">
              <a:solidFill>
                <a:srgbClr val="0070C0"/>
              </a:solidFill>
            </a:endParaRPr>
          </a:p>
          <a:p>
            <a:r>
              <a:rPr lang="en-US" noProof="0" dirty="0">
                <a:solidFill>
                  <a:srgbClr val="0070C0"/>
                </a:solidFill>
              </a:rPr>
              <a:t>Part n°1 : Time spent in calls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noProof="0" dirty="0"/>
              <a:t>Italy and Greece lead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noProof="0" dirty="0"/>
              <a:t>France and Monaco losing steam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noProof="0" dirty="0"/>
              <a:t>Slow steady shift West </a:t>
            </a:r>
            <a:r>
              <a:rPr lang="en-US" noProof="0" dirty="0">
                <a:sym typeface="Wingdings" panose="05000000000000000000" pitchFamily="2" charset="2"/>
              </a:rPr>
              <a:t></a:t>
            </a:r>
            <a:r>
              <a:rPr lang="en-US" noProof="0" dirty="0"/>
              <a:t> East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r>
              <a:rPr lang="en-US" noProof="0" dirty="0">
                <a:solidFill>
                  <a:srgbClr val="0070C0"/>
                </a:solidFill>
              </a:rPr>
              <a:t>Part n°2 : Seasonality per country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noProof="0" dirty="0"/>
              <a:t>Summer peaks with Italy and Greece in July &amp; August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Spain &amp; France more on “border” June &amp; September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Average call ~20 hours in season, but Turkiye on short durations year 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r>
              <a:rPr lang="en-US" noProof="0" dirty="0">
                <a:solidFill>
                  <a:srgbClr val="0070C0"/>
                </a:solidFill>
              </a:rPr>
              <a:t>Part n°3 : Mobility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Most itineraries in exclusively West (40%) and exclusively East (27%)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Some with multi-zone navigation (especially West–Center–East at 14%)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Zooming on specific countries :</a:t>
            </a:r>
          </a:p>
          <a:p>
            <a:r>
              <a:rPr lang="en-US" noProof="0" dirty="0"/>
              <a:t>	The Greece &amp; Türkiye pair makes 25% i.e. “East region” as a whole</a:t>
            </a:r>
          </a:p>
          <a:p>
            <a:r>
              <a:rPr lang="en-US" noProof="0" dirty="0"/>
              <a:t>	Spain shows a similar “capture” rate: when you get there (Baleares), you remain there</a:t>
            </a:r>
          </a:p>
          <a:p>
            <a:r>
              <a:rPr lang="en-US" noProof="0" dirty="0"/>
              <a:t>	France West-Italy have a much lesser capture rate, sharing itineraries with West destinations</a:t>
            </a:r>
          </a:p>
          <a:p>
            <a:endParaRPr lang="en-US" noProof="0" dirty="0"/>
          </a:p>
        </p:txBody>
      </p:sp>
      <p:pic>
        <p:nvPicPr>
          <p:cNvPr id="2052" name="Picture 4" descr="Image générée">
            <a:extLst>
              <a:ext uri="{FF2B5EF4-FFF2-40B4-BE49-F238E27FC236}">
                <a16:creationId xmlns:a16="http://schemas.microsoft.com/office/drawing/2014/main" id="{29451E8E-8D0B-BA6C-EAA3-953261FE1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92" y="1082912"/>
            <a:ext cx="19145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98E9AAF-AAEF-56AB-2BC5-10E5B891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93" y="2581274"/>
            <a:ext cx="19145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B6DF922-E707-98F8-AA3D-ED5FE4727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1973"/>
            <a:ext cx="1670982" cy="180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890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748B03-3F6B-25AE-B821-CC7C47D34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93179EA-0A60-5299-7327-8F3706AE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207" y="3787932"/>
            <a:ext cx="5858184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600" b="1" kern="1200" noProof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Q&amp;A</a:t>
            </a:r>
          </a:p>
        </p:txBody>
      </p:sp>
      <p:pic>
        <p:nvPicPr>
          <p:cNvPr id="4" name="Image 3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5A466D16-4ABC-28CD-D67D-4CE83C81F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2" r="18540" b="-1"/>
          <a:stretch>
            <a:fillRect/>
          </a:stretch>
        </p:blipFill>
        <p:spPr bwMode="auto"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pic>
        <p:nvPicPr>
          <p:cNvPr id="6" name="Image 5" descr="Luxury yacht moored in the Mediterranean Sea | Le Port Vauban">
            <a:extLst>
              <a:ext uri="{FF2B5EF4-FFF2-40B4-BE49-F238E27FC236}">
                <a16:creationId xmlns:a16="http://schemas.microsoft.com/office/drawing/2014/main" id="{7513FA84-CB0D-F1DB-0DD8-B977D68AB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r="8033" b="3"/>
          <a:stretch>
            <a:fillRect/>
          </a:stretch>
        </p:blipFill>
        <p:spPr bwMode="auto"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pic>
        <p:nvPicPr>
          <p:cNvPr id="5" name="Image 4" descr="Une image contenant carte, texte, rouge&#10;&#10;Le contenu généré par l’IA peut être incorrect.">
            <a:extLst>
              <a:ext uri="{FF2B5EF4-FFF2-40B4-BE49-F238E27FC236}">
                <a16:creationId xmlns:a16="http://schemas.microsoft.com/office/drawing/2014/main" id="{E762BBFF-B224-68DA-356A-8210A3755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31304" b="-2"/>
          <a:stretch>
            <a:fillRect/>
          </a:stretch>
        </p:blipFill>
        <p:spPr bwMode="auto"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53896B1C-D982-C679-FE18-DF0CB35E8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850" y="5578489"/>
            <a:ext cx="1838325" cy="11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5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B65BE0-7A2C-3B2D-8282-A91886204591}"/>
              </a:ext>
            </a:extLst>
          </p:cNvPr>
          <p:cNvSpPr/>
          <p:nvPr/>
        </p:nvSpPr>
        <p:spPr>
          <a:xfrm>
            <a:off x="635000" y="1390650"/>
            <a:ext cx="3771900" cy="19558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6D131BB-656F-1F69-EAFD-FB61A9A7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625"/>
            <a:ext cx="10515600" cy="974725"/>
          </a:xfrm>
        </p:spPr>
        <p:txBody>
          <a:bodyPr>
            <a:normAutofit/>
          </a:bodyPr>
          <a:lstStyle/>
          <a:p>
            <a:r>
              <a:rPr lang="en-US" sz="2400" b="1" noProof="0" dirty="0"/>
              <a:t>Key Statistics – The State of Yachting 2025 by </a:t>
            </a:r>
            <a:r>
              <a:rPr lang="en-US" sz="2400" b="1" noProof="0" dirty="0" err="1"/>
              <a:t>SuperYacht</a:t>
            </a:r>
            <a:r>
              <a:rPr lang="en-US" sz="2400" b="1" noProof="0" dirty="0"/>
              <a:t> Times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864184-2175-BE2C-B10B-7C7F4812F4D3}"/>
              </a:ext>
            </a:extLst>
          </p:cNvPr>
          <p:cNvSpPr txBox="1"/>
          <p:nvPr/>
        </p:nvSpPr>
        <p:spPr>
          <a:xfrm>
            <a:off x="635000" y="977193"/>
            <a:ext cx="38458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🚢 </a:t>
            </a:r>
            <a:r>
              <a:rPr lang="en-US" b="1" noProof="0" dirty="0"/>
              <a:t>Global Fleet &amp;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6,022 yachts </a:t>
            </a:r>
            <a:r>
              <a:rPr lang="en-US" noProof="0" dirty="0"/>
              <a:t>in operation; 228 delivered in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Forecast: 210 completions in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691 yachts in-build; 32% for sale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r>
              <a:rPr lang="en-US" noProof="0" dirty="0"/>
              <a:t>📊 </a:t>
            </a:r>
            <a:r>
              <a:rPr lang="en-US" b="1" noProof="0" dirty="0"/>
              <a:t>Segment Trends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 Growth in 40–50m and &gt;80m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30–50m dominates losses (2024: 15 yachts lost)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D05C5F-0FBA-8973-9D2F-DA35557377E4}"/>
              </a:ext>
            </a:extLst>
          </p:cNvPr>
          <p:cNvSpPr txBox="1"/>
          <p:nvPr/>
        </p:nvSpPr>
        <p:spPr>
          <a:xfrm>
            <a:off x="5562600" y="1109836"/>
            <a:ext cx="40830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🧱 </a:t>
            </a:r>
            <a:r>
              <a:rPr lang="en-US" b="1" noProof="0" dirty="0"/>
              <a:t>Builders &amp; Refit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142 active shipyards; top countries: Italy, Turkey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42 yards building their first superyacht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2,100 refit visits/year; US &amp; Italy lead</a:t>
            </a:r>
          </a:p>
          <a:p>
            <a:endParaRPr lang="en-US" noProof="0" dirty="0"/>
          </a:p>
          <a:p>
            <a:r>
              <a:rPr lang="en-US" noProof="0" dirty="0"/>
              <a:t>🌍 </a:t>
            </a:r>
            <a:r>
              <a:rPr lang="en-US" b="1" noProof="0" dirty="0"/>
              <a:t>Market Shifts</a:t>
            </a:r>
          </a:p>
          <a:p>
            <a:r>
              <a:rPr lang="en-US" noProof="0" dirty="0"/>
              <a:t>- Middle East, Asia-Pacific, and SE Asia gaining traction</a:t>
            </a:r>
          </a:p>
          <a:p>
            <a:r>
              <a:rPr lang="en-US" noProof="0" dirty="0"/>
              <a:t>- Red Sea tensions shift transit to Cape of Good Hope</a:t>
            </a:r>
          </a:p>
          <a:p>
            <a:endParaRPr lang="en-US" noProof="0" dirty="0"/>
          </a:p>
          <a:p>
            <a:r>
              <a:rPr lang="en-US" noProof="0" dirty="0"/>
              <a:t>⛵ </a:t>
            </a:r>
            <a:r>
              <a:rPr lang="en-US" b="1" noProof="0" dirty="0"/>
              <a:t>Charter Trends</a:t>
            </a:r>
          </a:p>
          <a:p>
            <a:r>
              <a:rPr lang="en-US" noProof="0" dirty="0"/>
              <a:t>- 3,829 charter yachts; rising demand for large, wellness &amp; eco-driven charters</a:t>
            </a:r>
          </a:p>
          <a:p>
            <a:endParaRPr lang="en-US" noProof="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2C795A-A72B-E436-353B-4047CDB263E1}"/>
              </a:ext>
            </a:extLst>
          </p:cNvPr>
          <p:cNvSpPr txBox="1"/>
          <p:nvPr/>
        </p:nvSpPr>
        <p:spPr>
          <a:xfrm>
            <a:off x="5075518" y="6211669"/>
            <a:ext cx="698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*Selected data from </a:t>
            </a:r>
            <a:r>
              <a:rPr lang="en-US" i="1" noProof="0" dirty="0">
                <a:solidFill>
                  <a:srgbClr val="FF0000"/>
                </a:solidFill>
              </a:rPr>
              <a:t>The State of Yachting 2025,</a:t>
            </a:r>
            <a:r>
              <a:rPr lang="en-US" noProof="0" dirty="0">
                <a:solidFill>
                  <a:srgbClr val="FF0000"/>
                </a:solidFill>
              </a:rPr>
              <a:t> used with permission from </a:t>
            </a:r>
            <a:r>
              <a:rPr lang="en-US" noProof="0" dirty="0" err="1">
                <a:solidFill>
                  <a:srgbClr val="FF0000"/>
                </a:solidFill>
              </a:rPr>
              <a:t>SuperYacht</a:t>
            </a:r>
            <a:r>
              <a:rPr lang="en-US" noProof="0" dirty="0">
                <a:solidFill>
                  <a:srgbClr val="FF0000"/>
                </a:solidFill>
              </a:rPr>
              <a:t> Times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F70867-E6C7-D0A4-BA77-C631335ED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89" y="163293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58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3994E7-3AFC-493A-AC71-671145CB85EE}"/>
              </a:ext>
            </a:extLst>
          </p:cNvPr>
          <p:cNvSpPr txBox="1"/>
          <p:nvPr/>
        </p:nvSpPr>
        <p:spPr>
          <a:xfrm>
            <a:off x="6501028" y="3568585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noProof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TIME SPENT IN CALLS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B59485-9DF5-14B4-3E23-05FBFC5E16FF}"/>
              </a:ext>
            </a:extLst>
          </p:cNvPr>
          <p:cNvSpPr txBox="1"/>
          <p:nvPr/>
        </p:nvSpPr>
        <p:spPr>
          <a:xfrm>
            <a:off x="7827004" y="2604608"/>
            <a:ext cx="4805691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kern="1200" noProof="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Part  n°1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45C8843-089F-7567-4956-4A9E6A1F0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850" y="5578489"/>
            <a:ext cx="1838325" cy="1136636"/>
          </a:xfrm>
          <a:prstGeom prst="rect">
            <a:avLst/>
          </a:prstGeom>
        </p:spPr>
      </p:pic>
      <p:pic>
        <p:nvPicPr>
          <p:cNvPr id="1026" name="Picture 2" descr="Image générée">
            <a:extLst>
              <a:ext uri="{FF2B5EF4-FFF2-40B4-BE49-F238E27FC236}">
                <a16:creationId xmlns:a16="http://schemas.microsoft.com/office/drawing/2014/main" id="{C1F7A7F6-619F-6722-5209-E0853FAB8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6" y="1909914"/>
            <a:ext cx="46005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29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745868CD-C79D-6756-B31D-247A5EC44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3" y="280987"/>
            <a:ext cx="10944173" cy="62960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40E0A1-12EC-2AAC-9995-46B5F592B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290" y="349250"/>
            <a:ext cx="990600" cy="6124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D3F0476-AED3-5BD0-9CCD-CEEF93BA37A8}"/>
              </a:ext>
            </a:extLst>
          </p:cNvPr>
          <p:cNvSpPr txBox="1"/>
          <p:nvPr/>
        </p:nvSpPr>
        <p:spPr>
          <a:xfrm>
            <a:off x="937260" y="777072"/>
            <a:ext cx="44668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noProof="0" dirty="0"/>
              <a:t>Heatmap WEST MED main calls areas by country</a:t>
            </a:r>
          </a:p>
        </p:txBody>
      </p:sp>
    </p:spTree>
    <p:extLst>
      <p:ext uri="{BB962C8B-B14F-4D97-AF65-F5344CB8AC3E}">
        <p14:creationId xmlns:p14="http://schemas.microsoft.com/office/powerpoint/2010/main" val="2654664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2088B-73A4-3535-9C45-0B3788318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A0BFE2-611E-39C6-11B5-E8FB88C3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6D6A3B1-963A-A66E-C810-4BF066003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3EDEF9-7291-ED8F-FD31-72A3E1956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20" y="365125"/>
            <a:ext cx="11005359" cy="61277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6E04B7E-B197-C68C-D7C9-0AA186BCA88F}"/>
              </a:ext>
            </a:extLst>
          </p:cNvPr>
          <p:cNvSpPr txBox="1"/>
          <p:nvPr/>
        </p:nvSpPr>
        <p:spPr>
          <a:xfrm>
            <a:off x="2801874" y="859691"/>
            <a:ext cx="44668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noProof="0" dirty="0"/>
              <a:t>Heatmap CENTER &amp; EAST med</a:t>
            </a:r>
            <a:br>
              <a:rPr lang="en-US" sz="2400" noProof="0" dirty="0"/>
            </a:br>
            <a:r>
              <a:rPr lang="en-US" sz="2400" noProof="0" dirty="0"/>
              <a:t> main calls areas by country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C80A287-23CE-D70A-0DCC-58BCB3112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439" y="429993"/>
            <a:ext cx="10453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45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1D669D-128D-65F6-CB00-79A0AA0DD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458" y="147314"/>
            <a:ext cx="9005083" cy="619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40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D5EA53-7681-720B-30A3-9B3426A99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538" y="266413"/>
            <a:ext cx="8650923" cy="602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116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801</Words>
  <Application>Microsoft Office PowerPoint</Application>
  <PresentationFormat>Grand écran</PresentationFormat>
  <Paragraphs>103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Wingdings</vt:lpstr>
      <vt:lpstr>Thème Office</vt:lpstr>
      <vt:lpstr>Présentation PowerPoint</vt:lpstr>
      <vt:lpstr>ANALYSIS OF YACHTS POSITIONS IN THE MED  EVOLUTION OF ATTRACTIVITY, FREQUENTATION, SEASONNALITY &amp; MOBILITY 2015-2024</vt:lpstr>
      <vt:lpstr>Présentation PowerPoint</vt:lpstr>
      <vt:lpstr>Key Statistics – The State of Yachting 2025 by SuperYacht Times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Mediterranean Insights – The State of Yachting 2025 by SuperYacht Times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Noémie Neilz</dc:creator>
  <cp:lastModifiedBy>Lucie Schmitt</cp:lastModifiedBy>
  <cp:revision>34</cp:revision>
  <cp:lastPrinted>2025-05-28T09:09:59Z</cp:lastPrinted>
  <dcterms:created xsi:type="dcterms:W3CDTF">2025-05-13T12:36:17Z</dcterms:created>
  <dcterms:modified xsi:type="dcterms:W3CDTF">2025-06-24T10:10:45Z</dcterms:modified>
</cp:coreProperties>
</file>