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752" r:id="rId5"/>
    <p:sldId id="770" r:id="rId6"/>
    <p:sldId id="771" r:id="rId7"/>
    <p:sldId id="759" r:id="rId8"/>
    <p:sldId id="777" r:id="rId9"/>
    <p:sldId id="769" r:id="rId10"/>
    <p:sldId id="760" r:id="rId11"/>
    <p:sldId id="763" r:id="rId12"/>
    <p:sldId id="775" r:id="rId13"/>
    <p:sldId id="774" r:id="rId14"/>
    <p:sldId id="778" r:id="rId15"/>
    <p:sldId id="780" r:id="rId16"/>
    <p:sldId id="776" r:id="rId17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orient="horz" pos="1956" userDrawn="1">
          <p15:clr>
            <a:srgbClr val="A4A3A4"/>
          </p15:clr>
        </p15:guide>
        <p15:guide id="8" pos="7469" userDrawn="1">
          <p15:clr>
            <a:srgbClr val="A4A3A4"/>
          </p15:clr>
        </p15:guide>
        <p15:guide id="9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2F0501-7157-A246-18FD-DCB9E7A70734}" name="Júlia Quintana" initials="JQ" userId="S::julia.quintana@mb92.com::6c96a5c0-6e45-4b18-bd95-0399c41b384d" providerId="AD"/>
  <p188:author id="{B2ECFA31-B6B8-98EB-9EF0-8739A0A23FA3}" name="Marc Hervás" initials="" userId="S::marc.hervas@mb92.com::ade8062f-a0c2-47f7-b40f-f3663ce3293f" providerId="AD"/>
  <p188:author id="{2DEADB50-9AAC-C476-3BB4-C0C3F8724928}" name="Matt Higgins" initials="MH" userId="S::matt.higgins@mb92.com::81fc3ad6-cbec-4384-8a08-59740ee6426c" providerId="AD"/>
  <p188:author id="{1584F755-BBDF-DEAF-9DA6-D8C6A82C081C}" name="Júlia Rueda" initials="JR" userId="S::julia.rueda@mb92.com::b826db05-f470-4c0f-a94c-3fb8f0466937" providerId="AD"/>
  <p188:author id="{99F89578-369B-FE53-ECA0-4D1E861A9E93}" name="Harry Green" initials="HG" userId="S::harry.green@mb92.com::8f74083f-2f18-473f-ad8b-b4db20b84ca3" providerId="AD"/>
  <p188:author id="{A08E1198-2D0B-518F-1DA8-B2913A48EE81}" name="Carla García" initials="" userId="S::carla.garcia@mb92.com::eb224f1a-e99b-437c-a502-d254e8b4bf1a" providerId="AD"/>
  <p188:author id="{0D7C8EA3-9C26-CDBC-8F78-CD9A34598478}" name="Lorena Reina" initials="LR" userId="S::lorena.reina@mb92.com::1b743e7c-0710-4ef3-89cc-e2360f20244b" providerId="AD"/>
  <p188:author id="{B37DD1D5-CCD5-DD4B-050C-794E423CCC35}" name="Eugenia Bocchio" initials="EB" userId="S::eugenia.bocchio@mb92.com::64ab661c-b54c-456a-ace2-32c9343b1f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ènia Escolar" initials="XE" lastIdx="16" clrIdx="0">
    <p:extLst>
      <p:ext uri="{19B8F6BF-5375-455C-9EA6-DF929625EA0E}">
        <p15:presenceInfo xmlns:p15="http://schemas.microsoft.com/office/powerpoint/2012/main" userId="S::xenia.escolar@mb92.com::06bb297e-12b3-45fa-b720-b2e9cde961a1" providerId="AD"/>
      </p:ext>
    </p:extLst>
  </p:cmAuthor>
  <p:cmAuthor id="2" name="Júlia Quintana" initials="JQ" lastIdx="36" clrIdx="1">
    <p:extLst>
      <p:ext uri="{19B8F6BF-5375-455C-9EA6-DF929625EA0E}">
        <p15:presenceInfo xmlns:p15="http://schemas.microsoft.com/office/powerpoint/2012/main" userId="S::julia.quintana@mb92.com::6c96a5c0-6e45-4b18-bd95-0399c41b384d" providerId="AD"/>
      </p:ext>
    </p:extLst>
  </p:cmAuthor>
  <p:cmAuthor id="3" name="Lorena Reina" initials="LR" lastIdx="1" clrIdx="2">
    <p:extLst>
      <p:ext uri="{19B8F6BF-5375-455C-9EA6-DF929625EA0E}">
        <p15:presenceInfo xmlns:p15="http://schemas.microsoft.com/office/powerpoint/2012/main" userId="S::lorena.reina@mb92.com::1b743e7c-0710-4ef3-89cc-e2360f2024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60"/>
    <a:srgbClr val="656565"/>
    <a:srgbClr val="ECECEC"/>
    <a:srgbClr val="858585"/>
    <a:srgbClr val="B6B0A6"/>
    <a:srgbClr val="DA291C"/>
    <a:srgbClr val="BE1717"/>
    <a:srgbClr val="7D272D"/>
    <a:srgbClr val="0070A5"/>
    <a:srgbClr val="0B2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6C263-226C-E403-922E-69260E271BF3}" v="7" dt="2025-06-17T09:54:42.776"/>
    <p1510:client id="{0E0B70C0-568E-5344-A7F3-561D4952FCDD}" v="296" dt="2025-06-17T10:12:26.053"/>
    <p1510:client id="{13265981-33CD-423B-8914-C2D382CDFD14}" v="145" dt="2025-06-17T09:50:51.732"/>
    <p1510:client id="{189297EB-E418-C1FE-6479-92488D74BC39}" v="76" dt="2025-06-16T15:33:19.893"/>
    <p1510:client id="{434FE55F-E27E-33FF-5EE3-F003340C82B7}" v="25" dt="2025-06-17T09:11:39.897"/>
    <p1510:client id="{D737A0F3-2016-0791-F54B-BE8AD385C488}" v="20" dt="2025-06-17T07:56:35.975"/>
    <p1510:client id="{E04A9B24-29D3-D7BD-4B79-AB91CE07CB82}" v="7" dt="2025-06-17T09:08:39.073"/>
    <p1510:client id="{EB33350A-E38B-0B6D-F0B9-73163FF4F0A7}" v="283" dt="2025-06-16T14:52:42.20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92" d="100"/>
          <a:sy n="92" d="100"/>
        </p:scale>
        <p:origin x="307" y="53"/>
      </p:cViewPr>
      <p:guideLst>
        <p:guide pos="347"/>
        <p:guide pos="7333"/>
        <p:guide orient="horz" pos="346"/>
        <p:guide orient="horz" pos="3997"/>
        <p:guide orient="horz" pos="1956"/>
        <p:guide pos="7469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err="1"/>
              <a:t>Projects</a:t>
            </a:r>
            <a:r>
              <a:rPr lang="es-ES"/>
              <a:t> </a:t>
            </a:r>
            <a:r>
              <a:rPr lang="es-ES" err="1"/>
              <a:t>by</a:t>
            </a:r>
            <a:r>
              <a:rPr lang="es-ES"/>
              <a:t> </a:t>
            </a:r>
            <a:r>
              <a:rPr lang="es-ES" err="1"/>
              <a:t>length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Yacht length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7-4556-BC0E-1A4ACC2A1E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7-4556-BC0E-1A4ACC2A1E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47-4556-BC0E-1A4ACC2A1E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47-4556-BC0E-1A4ACC2A1E86}"/>
              </c:ext>
            </c:extLst>
          </c:dPt>
          <c:cat>
            <c:strRef>
              <c:f>Hoja1!$A$2:$A$5</c:f>
              <c:strCache>
                <c:ptCount val="4"/>
                <c:pt idx="0">
                  <c:v>&lt;50m</c:v>
                </c:pt>
                <c:pt idx="1">
                  <c:v>50 - 70m</c:v>
                </c:pt>
                <c:pt idx="2">
                  <c:v>70-100m</c:v>
                </c:pt>
                <c:pt idx="3">
                  <c:v>&gt;100m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73</c:v>
                </c:pt>
                <c:pt idx="1">
                  <c:v>48</c:v>
                </c:pt>
                <c:pt idx="2">
                  <c:v>53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F-4D9B-9D54-DB1C960ED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838C7C7-9BCB-B3A3-3FAF-D9D4ACD84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FF0953-CBFB-E740-CD8F-EEAF139FCB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08BA-81DA-463E-9500-2109ED17ECC8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06E95-216F-C0D9-6EEC-AB4B87820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AD0DF8-3D50-78D1-4E98-0D15FDFBC3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0B9C-5494-4619-B9A3-2066CB8E866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87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86DF-E96F-CB47-8C0C-FEA6CD410218}" type="datetimeFigureOut">
              <a:rPr lang="es-ES" smtClean="0"/>
              <a:t>24/06/2025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811D-718C-354B-B7D8-51937AEB7FE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770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7CE1-FEC5-FDAC-BE13-C0D51FC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20F51F-C936-CF20-5E75-4EE3BFBB8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92D8D5-B576-E955-7D56-967315245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F2DC1E2F-E127-44A8-6E69-C26157B440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208265-E1A1-D1DE-7B49-557AB4A862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30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8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C42F-00F8-3B58-0353-1334616B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D7BA79-2272-BC32-44B5-393984B3E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46CC41-30F0-3094-7D5B-9654E557B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E3E30C-E4FF-027B-C2BE-20C682724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40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20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13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14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76548-F9A1-0001-BB1D-48AD6ED0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E4244-000E-A940-CFB8-AB4BDA6E5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48489B-9121-5B89-CB1F-710512A1C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BF5042-85F6-3835-D07D-41D49206D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09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811D-718C-354B-B7D8-51937AEB7FE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3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7CE1-FEC5-FDAC-BE13-C0D51FC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20F51F-C936-CF20-5E75-4EE3BFBB8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92D8D5-B576-E955-7D56-967315245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F2DC1E2F-E127-44A8-6E69-C26157B440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208265-E1A1-D1DE-7B49-557AB4A862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51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39856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112DD-5BA6-4CEC-81B1-2DD4F4BF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272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A76A04-D6EF-4125-814D-E124C2B14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D272D"/>
              </a:buClr>
              <a:defRPr/>
            </a:lvl1pPr>
            <a:lvl2pPr>
              <a:buClr>
                <a:srgbClr val="7D272D"/>
              </a:buClr>
              <a:defRPr/>
            </a:lvl2pPr>
            <a:lvl3pPr>
              <a:buClr>
                <a:srgbClr val="7D272D"/>
              </a:buClr>
              <a:defRPr/>
            </a:lvl3pPr>
            <a:lvl4pPr>
              <a:buClr>
                <a:srgbClr val="7D272D"/>
              </a:buClr>
              <a:defRPr/>
            </a:lvl4pPr>
            <a:lvl5pPr>
              <a:buClr>
                <a:srgbClr val="7D272D"/>
              </a:buCl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DF342-EDDF-46CF-B743-57009593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5F9D40-8F84-40A9-A62C-5765FC3C9B21}" type="datetime1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2BE188-7F7B-48AA-A1E0-B141CCE7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7CB55-B73F-4693-BBC4-B0C46E0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0698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E5419B-7A3B-45AF-ADCB-4FB12311C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7D272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B39210-4A94-4377-B468-B72ACD88F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D272D"/>
              </a:buClr>
              <a:defRPr/>
            </a:lvl1pPr>
            <a:lvl2pPr>
              <a:buClr>
                <a:srgbClr val="7D272D"/>
              </a:buClr>
              <a:defRPr/>
            </a:lvl2pPr>
            <a:lvl3pPr>
              <a:buClr>
                <a:srgbClr val="7D272D"/>
              </a:buClr>
              <a:defRPr/>
            </a:lvl3pPr>
            <a:lvl4pPr>
              <a:buClr>
                <a:srgbClr val="7D272D"/>
              </a:buClr>
              <a:defRPr/>
            </a:lvl4pPr>
            <a:lvl5pPr>
              <a:buClr>
                <a:srgbClr val="7D272D"/>
              </a:buCl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ACC8C-FE02-490C-B841-8A54BDAB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841B5-DC8F-41CC-80CD-B01650279158}" type="datetime1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5EB1C-1B22-4681-A120-8ADA27BB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7C9F88-88BD-4884-A0D0-E6B92999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42314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2000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552AF-59F4-8310-1B6A-17B387CDA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C81BE0-D192-515E-8930-D18CCF02E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D5097-F6E4-6E96-A468-4E6E6C87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F189-47A4-B949-96BE-A8788F077C1F}" type="datetimeFigureOut">
              <a:rPr lang="ca-ES" smtClean="0"/>
              <a:t>24/6/2025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78DE8-44A7-FEB4-9981-DB367221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15987-3EB6-1565-F3E6-D213FC30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821F-B6FF-974A-A3B7-45E10509A4B1}" type="slidenum">
              <a:rPr lang="ca-ES" smtClean="0"/>
              <a:t>‹N°›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194046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B6B0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624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4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5505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3299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93269-EEEF-4867-8DD4-EAB2D0B4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272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306A52-A644-41CB-B6E0-2984BB76A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7D272D"/>
              </a:buClr>
              <a:defRPr/>
            </a:lvl1pPr>
            <a:lvl2pPr>
              <a:buClr>
                <a:srgbClr val="7D272D"/>
              </a:buClr>
              <a:defRPr/>
            </a:lvl2pPr>
            <a:lvl3pPr>
              <a:buClr>
                <a:srgbClr val="7D272D"/>
              </a:buClr>
              <a:defRPr/>
            </a:lvl3pPr>
            <a:lvl4pPr>
              <a:buClr>
                <a:srgbClr val="7D272D"/>
              </a:buClr>
              <a:defRPr/>
            </a:lvl4pPr>
            <a:lvl5pPr>
              <a:buClr>
                <a:srgbClr val="7D272D"/>
              </a:buCl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540AC6-9053-496E-BDB9-133838AEE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7D272D"/>
              </a:buClr>
              <a:defRPr/>
            </a:lvl1pPr>
            <a:lvl2pPr>
              <a:buClr>
                <a:srgbClr val="7D272D"/>
              </a:buClr>
              <a:defRPr/>
            </a:lvl2pPr>
            <a:lvl3pPr>
              <a:buClr>
                <a:srgbClr val="7D272D"/>
              </a:buClr>
              <a:defRPr/>
            </a:lvl3pPr>
            <a:lvl4pPr>
              <a:buClr>
                <a:srgbClr val="7D272D"/>
              </a:buClr>
              <a:defRPr/>
            </a:lvl4pPr>
            <a:lvl5pPr>
              <a:buClr>
                <a:srgbClr val="7D272D"/>
              </a:buCl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A7F4EA-6F98-4C72-B226-AE3F156D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19B2D-BA2F-4823-99C6-A4B392F71AF8}" type="datetime1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A369BF-F352-4FEA-B2B6-C3438009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4AD929-E05C-4924-A084-3EA3D85E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2448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487D4-8439-45BF-9613-F293E720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272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E8621E-1974-4787-9355-E970FBB90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6B0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92B7BB-D48D-4673-9A5B-84B96A3F8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8B8221-DBDE-4CDA-8CFC-1E72650B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6B0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C38179-3BE6-4D19-98FF-F47D781D8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F3D5B-F116-4758-A5C2-376D0E0B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D9EAB9-2B53-4D1F-A93E-C032D40E8942}" type="datetime1">
              <a:rPr lang="es-ES" smtClean="0"/>
              <a:t>24/06/2025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CEA52C-F190-451C-8723-2137534B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F22B9C-15AD-4709-B497-E37417CF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2514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exto y elem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74F4F-68D5-4237-A6BB-01FF5F5F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7D272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A4E9C6-DB2F-4793-B2D8-7D6E889B1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7D272D"/>
              </a:buClr>
              <a:defRPr sz="3200"/>
            </a:lvl1pPr>
            <a:lvl2pPr>
              <a:buClr>
                <a:srgbClr val="7D272D"/>
              </a:buClr>
              <a:defRPr sz="2800"/>
            </a:lvl2pPr>
            <a:lvl3pPr>
              <a:buClr>
                <a:srgbClr val="7D272D"/>
              </a:buClr>
              <a:defRPr sz="2400"/>
            </a:lvl3pPr>
            <a:lvl4pPr>
              <a:buClr>
                <a:srgbClr val="7D272D"/>
              </a:buClr>
              <a:defRPr sz="2000"/>
            </a:lvl4pPr>
            <a:lvl5pPr>
              <a:buClr>
                <a:srgbClr val="7D272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BF51D1-BA56-4C7F-AAA7-66681463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4F4BCD-55D9-4C78-B892-255C2C3A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A8B5D-7873-44A1-A80C-4E57894563B1}" type="datetime1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92F3F6-E0CE-4E39-A898-45F75058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2FCD1-8C59-479E-B9B7-ED15B27D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2140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F5E12-9745-46CE-8761-4299A4C2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7D272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DB823E-A152-4C9E-B6F3-CF2745A6A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989DAA-E041-4F4F-8361-3A063F3BB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5A3308-C19F-41D4-BA25-310FB93A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53C60B-257D-4344-B193-AB68CDCE50AE}" type="datetime1">
              <a:rPr lang="es-ES" smtClean="0"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D02850-B237-4659-B085-8A645800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9925B4-922D-44B4-BFE1-9724EC24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6457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3C5D6C-2F1A-4ABB-84F7-FF2FAA07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08" y="365125"/>
            <a:ext cx="10902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4A39D-FC66-4B6B-9978-DA2EBB7F3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708" y="1825625"/>
            <a:ext cx="10902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881C2-1C6A-4EF4-BFBD-218B7EB90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BFBDE-28E4-4255-BA1C-BBC664336DF0}" type="datetime1">
              <a:rPr lang="es-ES" smtClean="0"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836F8-09BB-4F31-AFE4-A8083D03B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FB7AE-80F9-484E-9FCE-FB6F87388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4916-FB46-44FD-B018-8ED235F71064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6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D272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D272D"/>
        </a:buClr>
        <a:buFont typeface="Open Sans" panose="020B0606030504020204" pitchFamily="34" charset="0"/>
        <a:buChar char="⁄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272D"/>
        </a:buClr>
        <a:buFont typeface="Open Sans" panose="020B0606030504020204" pitchFamily="34" charset="0"/>
        <a:buChar char="⁄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272D"/>
        </a:buClr>
        <a:buFont typeface="Open Sans" panose="020B0606030504020204" pitchFamily="34" charset="0"/>
        <a:buChar char="⁄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272D"/>
        </a:buClr>
        <a:buFont typeface="Open Sans" panose="020B0606030504020204" pitchFamily="34" charset="0"/>
        <a:buChar char="⁄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D272D"/>
        </a:buClr>
        <a:buFont typeface="Open Sans" panose="020B0606030504020204" pitchFamily="34" charset="0"/>
        <a:buChar char="⁄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3E6D-43C9-5DA0-1030-583633EB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vión de guerra volando en el cielo&#10;&#10;El contenido generado por IA puede ser incorrecto.">
            <a:extLst>
              <a:ext uri="{FF2B5EF4-FFF2-40B4-BE49-F238E27FC236}">
                <a16:creationId xmlns:a16="http://schemas.microsoft.com/office/drawing/2014/main" id="{7AE770A4-84B6-3B18-49D2-20779E979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70" y="0"/>
            <a:ext cx="10286865" cy="6857910"/>
          </a:xfrm>
          <a:prstGeom prst="rect">
            <a:avLst/>
          </a:prstGeom>
        </p:spPr>
      </p:pic>
      <p:sp>
        <p:nvSpPr>
          <p:cNvPr id="18" name="Forma libre 17">
            <a:extLst>
              <a:ext uri="{FF2B5EF4-FFF2-40B4-BE49-F238E27FC236}">
                <a16:creationId xmlns:a16="http://schemas.microsoft.com/office/drawing/2014/main" id="{6CDE50C1-E653-5631-99D1-89117AE4EF4F}"/>
              </a:ext>
            </a:extLst>
          </p:cNvPr>
          <p:cNvSpPr/>
          <p:nvPr/>
        </p:nvSpPr>
        <p:spPr>
          <a:xfrm>
            <a:off x="0" y="0"/>
            <a:ext cx="8349605" cy="6910532"/>
          </a:xfrm>
          <a:custGeom>
            <a:avLst/>
            <a:gdLst>
              <a:gd name="connsiteX0" fmla="*/ 0 w 7457704"/>
              <a:gd name="connsiteY0" fmla="*/ 0 h 6887688"/>
              <a:gd name="connsiteX1" fmla="*/ 0 w 7457704"/>
              <a:gd name="connsiteY1" fmla="*/ 6887688 h 6887688"/>
              <a:gd name="connsiteX2" fmla="*/ 3111335 w 7457704"/>
              <a:gd name="connsiteY2" fmla="*/ 6887688 h 6887688"/>
              <a:gd name="connsiteX3" fmla="*/ 7457704 w 7457704"/>
              <a:gd name="connsiteY3" fmla="*/ 0 h 6887688"/>
              <a:gd name="connsiteX4" fmla="*/ 0 w 7457704"/>
              <a:gd name="connsiteY4" fmla="*/ 0 h 6887688"/>
              <a:gd name="connsiteX0" fmla="*/ 0 w 8349824"/>
              <a:gd name="connsiteY0" fmla="*/ 0 h 6898820"/>
              <a:gd name="connsiteX1" fmla="*/ 892120 w 8349824"/>
              <a:gd name="connsiteY1" fmla="*/ 6898820 h 6898820"/>
              <a:gd name="connsiteX2" fmla="*/ 4003455 w 8349824"/>
              <a:gd name="connsiteY2" fmla="*/ 6898820 h 6898820"/>
              <a:gd name="connsiteX3" fmla="*/ 8349824 w 8349824"/>
              <a:gd name="connsiteY3" fmla="*/ 11132 h 6898820"/>
              <a:gd name="connsiteX4" fmla="*/ 0 w 8349824"/>
              <a:gd name="connsiteY4" fmla="*/ 0 h 6898820"/>
              <a:gd name="connsiteX0" fmla="*/ 0 w 8349824"/>
              <a:gd name="connsiteY0" fmla="*/ 0 h 6898820"/>
              <a:gd name="connsiteX1" fmla="*/ 0 w 8349824"/>
              <a:gd name="connsiteY1" fmla="*/ 6876555 h 6898820"/>
              <a:gd name="connsiteX2" fmla="*/ 4003455 w 8349824"/>
              <a:gd name="connsiteY2" fmla="*/ 6898820 h 6898820"/>
              <a:gd name="connsiteX3" fmla="*/ 8349824 w 8349824"/>
              <a:gd name="connsiteY3" fmla="*/ 11132 h 6898820"/>
              <a:gd name="connsiteX4" fmla="*/ 0 w 8349824"/>
              <a:gd name="connsiteY4" fmla="*/ 0 h 68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824" h="6898820">
                <a:moveTo>
                  <a:pt x="0" y="0"/>
                </a:moveTo>
                <a:lnTo>
                  <a:pt x="0" y="6876555"/>
                </a:lnTo>
                <a:lnTo>
                  <a:pt x="4003455" y="6898820"/>
                </a:lnTo>
                <a:lnTo>
                  <a:pt x="8349824" y="11132"/>
                </a:lnTo>
                <a:lnTo>
                  <a:pt x="0" y="0"/>
                </a:lnTo>
                <a:close/>
              </a:path>
            </a:pathLst>
          </a:custGeom>
          <a:solidFill>
            <a:srgbClr val="B6B0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>
              <a:highlight>
                <a:srgbClr val="CBD1DE"/>
              </a:highlight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1E307C3-EA31-4D8B-ABB6-0391A585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1022646"/>
            <a:ext cx="2034585" cy="5769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9CCFC5E-979D-AD18-C1B9-2C9BE3211AB8}"/>
              </a:ext>
            </a:extLst>
          </p:cNvPr>
          <p:cNvSpPr txBox="1"/>
          <p:nvPr/>
        </p:nvSpPr>
        <p:spPr>
          <a:xfrm>
            <a:off x="2629419" y="4937581"/>
            <a:ext cx="2249893" cy="756613"/>
          </a:xfrm>
          <a:prstGeom prst="rect">
            <a:avLst/>
          </a:prstGeom>
          <a:noFill/>
        </p:spPr>
        <p:txBody>
          <a:bodyPr wrap="square" lIns="91438" tIns="45718" rIns="91438" bIns="45718" anchor="t">
            <a:spAutoFit/>
          </a:bodyPr>
          <a:lstStyle/>
          <a:p>
            <a:pPr algn="ctr">
              <a:lnSpc>
                <a:spcPts val="1116"/>
              </a:lnSpc>
              <a:spcBef>
                <a:spcPts val="600"/>
              </a:spcBef>
            </a:pPr>
            <a:r>
              <a:rPr lang="en-US" sz="1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Marc </a:t>
            </a:r>
            <a:r>
              <a:rPr lang="en-US" sz="14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Hervás</a:t>
            </a: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Group </a:t>
            </a: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Sustainability Manager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383B75-0E09-B9F7-A0EB-374BFA493F70}"/>
              </a:ext>
            </a:extLst>
          </p:cNvPr>
          <p:cNvSpPr txBox="1"/>
          <p:nvPr/>
        </p:nvSpPr>
        <p:spPr>
          <a:xfrm>
            <a:off x="449764" y="2053566"/>
            <a:ext cx="6669493" cy="1138769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800" b="1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Sustainability</a:t>
            </a:r>
            <a:r>
              <a:rPr lang="es-ES" sz="2800" b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: </a:t>
            </a:r>
            <a:r>
              <a:rPr lang="es-ES" sz="28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Shipyards</a:t>
            </a:r>
            <a:r>
              <a:rPr lang="es-ES" sz="28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, bio fuel </a:t>
            </a:r>
          </a:p>
          <a:p>
            <a:r>
              <a:rPr lang="es-ES" sz="28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&amp; </a:t>
            </a:r>
            <a:r>
              <a:rPr lang="es-ES" sz="28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solutions</a:t>
            </a:r>
            <a:r>
              <a:rPr lang="es-ES" sz="40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​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83EF90-F4B5-BE4E-26C9-E4228F7F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6050669"/>
            <a:ext cx="548536" cy="7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D180CCF8-D502-FB06-6765-C61EF56453FB}"/>
              </a:ext>
            </a:extLst>
          </p:cNvPr>
          <p:cNvSpPr txBox="1"/>
          <p:nvPr/>
        </p:nvSpPr>
        <p:spPr>
          <a:xfrm>
            <a:off x="1101695" y="6055087"/>
            <a:ext cx="1932670" cy="646327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pPr marL="9525"/>
            <a:r>
              <a:rPr lang="es-ES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ECPY Riviera </a:t>
            </a:r>
            <a:r>
              <a:rPr lang="es-ES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Yachting</a:t>
            </a:r>
            <a:r>
              <a:rPr lang="es-ES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Symposium</a:t>
            </a:r>
            <a:endParaRPr lang="es-ES" sz="1200">
              <a:solidFill>
                <a:srgbClr val="545860"/>
              </a:solidFill>
              <a:latin typeface="Open Sans"/>
              <a:ea typeface="Open Sans"/>
              <a:cs typeface="Open Sans"/>
            </a:endParaRPr>
          </a:p>
          <a:p>
            <a:pPr marL="9525"/>
            <a:r>
              <a:rPr lang="es-ES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18 June 2025​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58A92E1D-2486-5B36-3722-1CADC19F8F40}"/>
              </a:ext>
            </a:extLst>
          </p:cNvPr>
          <p:cNvSpPr txBox="1"/>
          <p:nvPr/>
        </p:nvSpPr>
        <p:spPr>
          <a:xfrm>
            <a:off x="147476" y="4933163"/>
            <a:ext cx="2249893" cy="941279"/>
          </a:xfrm>
          <a:prstGeom prst="rect">
            <a:avLst/>
          </a:prstGeom>
          <a:noFill/>
        </p:spPr>
        <p:txBody>
          <a:bodyPr wrap="square" lIns="91438" tIns="45718" rIns="91438" bIns="45718" anchor="t">
            <a:spAutoFit/>
          </a:bodyPr>
          <a:lstStyle/>
          <a:p>
            <a:pPr algn="ctr">
              <a:lnSpc>
                <a:spcPts val="1116"/>
              </a:lnSpc>
              <a:spcBef>
                <a:spcPts val="600"/>
              </a:spcBef>
            </a:pPr>
            <a:r>
              <a:rPr lang="en-US" sz="1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Vincent </a:t>
            </a:r>
            <a:r>
              <a:rPr lang="en-US" sz="14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Escallier</a:t>
            </a: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Group       </a:t>
            </a: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Business development Director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7182E73-B48F-BC77-4A85-F551907AA2AA}"/>
              </a:ext>
            </a:extLst>
          </p:cNvPr>
          <p:cNvSpPr/>
          <p:nvPr/>
        </p:nvSpPr>
        <p:spPr>
          <a:xfrm>
            <a:off x="599431" y="3429000"/>
            <a:ext cx="1440000" cy="1440000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DDF2084-233D-7C7A-265B-3600841D4394}"/>
              </a:ext>
            </a:extLst>
          </p:cNvPr>
          <p:cNvSpPr/>
          <p:nvPr/>
        </p:nvSpPr>
        <p:spPr>
          <a:xfrm>
            <a:off x="3034365" y="3453922"/>
            <a:ext cx="1440000" cy="144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238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B9CF-B3E1-707B-502B-87A141ADB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FEAD3B2-B2DC-31EE-AB27-340814EC5EF7}"/>
              </a:ext>
            </a:extLst>
          </p:cNvPr>
          <p:cNvSpPr/>
          <p:nvPr/>
        </p:nvSpPr>
        <p:spPr>
          <a:xfrm>
            <a:off x="160" y="89"/>
            <a:ext cx="5495947" cy="6857907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5F0EB9-4536-C0C9-1B11-9723B3FD5194}"/>
              </a:ext>
            </a:extLst>
          </p:cNvPr>
          <p:cNvSpPr txBox="1"/>
          <p:nvPr/>
        </p:nvSpPr>
        <p:spPr>
          <a:xfrm>
            <a:off x="462190" y="1125278"/>
            <a:ext cx="4766024" cy="1938988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3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</a:t>
            </a:r>
            <a:r>
              <a:rPr lang="es-ES" sz="3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E</a:t>
            </a:r>
            <a:endParaRPr lang="en-US">
              <a:solidFill>
                <a:schemeClr val="bg1"/>
              </a:solidFill>
            </a:endParaRPr>
          </a:p>
          <a:p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Water</a:t>
            </a:r>
            <a:r>
              <a:rPr lang="es-ES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treatment</a:t>
            </a:r>
            <a:r>
              <a:rPr lang="es-ES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facilities</a:t>
            </a:r>
            <a:endParaRPr lang="es-ES" b="1">
              <a:solidFill>
                <a:schemeClr val="bg1"/>
              </a:solidFill>
            </a:endParaRPr>
          </a:p>
          <a:p>
            <a:endParaRPr lang="es-ES" sz="3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1EB4C7-11B9-B69D-26D3-4CC0144C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3A7EED-A534-7E16-3E40-39EA5EFA4CDD}"/>
              </a:ext>
            </a:extLst>
          </p:cNvPr>
          <p:cNvSpPr txBox="1"/>
          <p:nvPr/>
        </p:nvSpPr>
        <p:spPr>
          <a:xfrm>
            <a:off x="456429" y="3037372"/>
            <a:ext cx="4342808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Recycling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and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reuse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of waters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Reduced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reagent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consumption</a:t>
            </a: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Adapted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and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scaleable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system</a:t>
            </a:r>
            <a:endParaRPr lang="fr-FR" sz="140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bg1"/>
                </a:solidFill>
                <a:latin typeface="+mj-lt"/>
              </a:rPr>
              <a:t>Mobile and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modular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unit</a:t>
            </a:r>
            <a:endParaRPr lang="fr-FR" sz="140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Easy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to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adapt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depending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on variations (flow and charge)</a:t>
            </a:r>
            <a:endParaRPr lang="fr-FR" sz="140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Same</a:t>
            </a:r>
            <a:r>
              <a:rPr lang="fr-FR" sz="140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 system </a:t>
            </a:r>
            <a:r>
              <a:rPr lang="fr-FR" sz="1400" err="1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being</a:t>
            </a:r>
            <a:r>
              <a:rPr lang="fr-FR" sz="140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installed</a:t>
            </a:r>
            <a:r>
              <a:rPr lang="fr-FR" sz="140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this</a:t>
            </a:r>
            <a:r>
              <a:rPr lang="fr-FR" sz="140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summer</a:t>
            </a:r>
            <a:r>
              <a:rPr lang="fr-FR" sz="140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 in Golfe-Juan</a:t>
            </a:r>
          </a:p>
          <a:p>
            <a:pPr marL="57150" lvl="1"/>
            <a:endParaRPr lang="en-GB" sz="140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506378-E520-5FD7-2669-CB2FA27053D2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10</a:t>
            </a:fld>
            <a:endParaRPr lang="es-ES" sz="2100">
              <a:solidFill>
                <a:schemeClr val="bg1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C4C87F4-3A0A-3CB2-BF86-D234CB74699F}"/>
              </a:ext>
            </a:extLst>
          </p:cNvPr>
          <p:cNvCxnSpPr>
            <a:cxnSpLocks/>
          </p:cNvCxnSpPr>
          <p:nvPr/>
        </p:nvCxnSpPr>
        <p:spPr>
          <a:xfrm flipH="1">
            <a:off x="7514575" y="776784"/>
            <a:ext cx="4361739" cy="0"/>
          </a:xfrm>
          <a:prstGeom prst="line">
            <a:avLst/>
          </a:prstGeom>
          <a:ln w="12700">
            <a:solidFill>
              <a:srgbClr val="545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147649D-D74D-65D5-6E0A-A373FAE5AB4F}"/>
              </a:ext>
            </a:extLst>
          </p:cNvPr>
          <p:cNvSpPr txBox="1"/>
          <p:nvPr/>
        </p:nvSpPr>
        <p:spPr>
          <a:xfrm>
            <a:off x="7514575" y="496088"/>
            <a:ext cx="44380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50" b="1" cap="all">
                <a:solidFill>
                  <a:srgbClr val="656565"/>
                </a:solidFill>
                <a:effectLst/>
                <a:latin typeface="+mj-lt"/>
              </a:rPr>
              <a:t>NOMADO WASTEWATER TREATMENT PLANTS IN LA CIOTAT </a:t>
            </a:r>
            <a:endParaRPr lang="fr-FR" sz="1050" cap="all">
              <a:solidFill>
                <a:srgbClr val="656565"/>
              </a:solidFill>
              <a:effectLst/>
              <a:latin typeface="+mj-lt"/>
            </a:endParaRP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72F45A61-BE0A-31A7-AFCB-B145933031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50"/>
          <a:stretch>
            <a:fillRect/>
          </a:stretch>
        </p:blipFill>
        <p:spPr>
          <a:xfrm>
            <a:off x="5794599" y="5354869"/>
            <a:ext cx="4542105" cy="74553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598EC385-C659-1D32-B35F-1B588F90BB62}"/>
              </a:ext>
            </a:extLst>
          </p:cNvPr>
          <p:cNvGrpSpPr/>
          <p:nvPr/>
        </p:nvGrpSpPr>
        <p:grpSpPr>
          <a:xfrm>
            <a:off x="5794599" y="2047631"/>
            <a:ext cx="5865862" cy="2489933"/>
            <a:chOff x="5794599" y="2047631"/>
            <a:chExt cx="5865862" cy="248993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9401C5B-BACB-D35C-E4A2-F44E557ECC28}"/>
                </a:ext>
              </a:extLst>
            </p:cNvPr>
            <p:cNvGrpSpPr/>
            <p:nvPr/>
          </p:nvGrpSpPr>
          <p:grpSpPr>
            <a:xfrm>
              <a:off x="5794599" y="2047631"/>
              <a:ext cx="5865862" cy="2302209"/>
              <a:chOff x="5620344" y="2386028"/>
              <a:chExt cx="5865862" cy="2302209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7941C4E9-1366-B13F-69B7-3A5B40F8A3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" b="25648"/>
              <a:stretch>
                <a:fillRect/>
              </a:stretch>
            </p:blipFill>
            <p:spPr>
              <a:xfrm>
                <a:off x="5620344" y="2492976"/>
                <a:ext cx="4542105" cy="2195261"/>
              </a:xfrm>
              <a:prstGeom prst="rect">
                <a:avLst/>
              </a:prstGeom>
            </p:spPr>
          </p:pic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461D18C5-57D0-41B1-E9DC-E384DAA41EC6}"/>
                  </a:ext>
                </a:extLst>
              </p:cNvPr>
              <p:cNvSpPr/>
              <p:nvPr/>
            </p:nvSpPr>
            <p:spPr>
              <a:xfrm>
                <a:off x="9966959" y="2469686"/>
                <a:ext cx="1458097" cy="1458097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1988E684-BFD0-56E2-A373-4FBB1E6CE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4834" r="1"/>
              <a:stretch>
                <a:fillRect/>
              </a:stretch>
            </p:blipFill>
            <p:spPr>
              <a:xfrm>
                <a:off x="9972777" y="2386028"/>
                <a:ext cx="1513429" cy="1592639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F6834BA-C2C9-E58D-ED51-476BB51B304D}"/>
                </a:ext>
              </a:extLst>
            </p:cNvPr>
            <p:cNvSpPr/>
            <p:nvPr/>
          </p:nvSpPr>
          <p:spPr>
            <a:xfrm>
              <a:off x="5794599" y="4230094"/>
              <a:ext cx="200684" cy="30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1" descr="A white line with a drop of water&#10;&#10;AI-generated content may be incorrect.">
            <a:extLst>
              <a:ext uri="{FF2B5EF4-FFF2-40B4-BE49-F238E27FC236}">
                <a16:creationId xmlns:a16="http://schemas.microsoft.com/office/drawing/2014/main" id="{59DE4424-8F7A-B2F3-FDCC-0A8339AED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729" y="1663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598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3BA1D-A165-75BD-7445-721B01B9E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E5BCEB-7D6B-4DFF-4ED0-1E9C6ABB3738}"/>
              </a:ext>
            </a:extLst>
          </p:cNvPr>
          <p:cNvSpPr/>
          <p:nvPr/>
        </p:nvSpPr>
        <p:spPr>
          <a:xfrm>
            <a:off x="160" y="89"/>
            <a:ext cx="5495947" cy="6857907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A3E80F-2731-86DF-C50E-23D5B3E6F8EA}"/>
              </a:ext>
            </a:extLst>
          </p:cNvPr>
          <p:cNvSpPr txBox="1"/>
          <p:nvPr/>
        </p:nvSpPr>
        <p:spPr>
          <a:xfrm>
            <a:off x="462190" y="1125278"/>
            <a:ext cx="4766024" cy="1477323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3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</a:t>
            </a:r>
            <a:r>
              <a:rPr lang="es-ES" sz="3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F</a:t>
            </a:r>
            <a:endParaRPr lang="en-US" sz="3200">
              <a:solidFill>
                <a:schemeClr val="bg1"/>
              </a:solidFill>
            </a:endParaRPr>
          </a:p>
          <a:p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Teak</a:t>
            </a:r>
            <a:r>
              <a:rPr lang="es-ES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study</a:t>
            </a:r>
            <a:endParaRPr lang="es-ES" sz="3200" b="1">
              <a:solidFill>
                <a:schemeClr val="bg1"/>
              </a:solidFill>
            </a:endParaRPr>
          </a:p>
          <a:p>
            <a:endParaRPr lang="es-ES" sz="3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E3D087-3079-3FBF-9AA3-4DDBF6D8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E807AE3-5F71-E7EE-E7EE-41EE4F307425}"/>
              </a:ext>
            </a:extLst>
          </p:cNvPr>
          <p:cNvSpPr txBox="1"/>
          <p:nvPr/>
        </p:nvSpPr>
        <p:spPr>
          <a:xfrm>
            <a:off x="442783" y="2556100"/>
            <a:ext cx="434280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Identify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eco-friendlier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alternatives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that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meet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yachting standards for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durability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,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stability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, and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aesthetic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appeal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Study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undertaken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in partnership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with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Kreative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decks to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assess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physical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and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chemical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performance of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various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teak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bg1"/>
                </a:solidFill>
                <a:latin typeface="+mj-lt"/>
              </a:rPr>
              <a:t>6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teak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types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tested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,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including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:</a:t>
            </a:r>
          </a:p>
          <a:p>
            <a:endParaRPr lang="fr-FR" sz="1400" b="1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bg1"/>
                </a:solidFill>
                <a:latin typeface="+mj-lt"/>
              </a:rPr>
              <a:t>Cork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teak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(composite-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based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sustainable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material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Indonesian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plantation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teak</a:t>
            </a:r>
            <a:endParaRPr lang="fr-FR" sz="14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+mj-lt"/>
              </a:rPr>
              <a:t>Traditional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Burmese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-style </a:t>
            </a:r>
            <a:r>
              <a:rPr lang="fr-FR" sz="1400" err="1">
                <a:solidFill>
                  <a:schemeClr val="bg1"/>
                </a:solidFill>
                <a:latin typeface="+mj-lt"/>
              </a:rPr>
              <a:t>teak</a:t>
            </a:r>
            <a:r>
              <a:rPr lang="fr-FR" sz="1400">
                <a:solidFill>
                  <a:schemeClr val="bg1"/>
                </a:solidFill>
                <a:latin typeface="+mj-lt"/>
              </a:rPr>
              <a:t> (TE-1 to TE-4)</a:t>
            </a:r>
          </a:p>
          <a:p>
            <a:pPr marL="57150" lvl="1"/>
            <a:endParaRPr lang="en-GB" sz="140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B514F-1176-AB57-2D63-F96D73E46870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11</a:t>
            </a:fld>
            <a:endParaRPr lang="es-ES" sz="210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5BD615-9F49-F198-90E9-431CDD740F40}"/>
              </a:ext>
            </a:extLst>
          </p:cNvPr>
          <p:cNvSpPr txBox="1"/>
          <p:nvPr/>
        </p:nvSpPr>
        <p:spPr>
          <a:xfrm>
            <a:off x="7514575" y="496088"/>
            <a:ext cx="44380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50" b="1" cap="all" err="1">
                <a:solidFill>
                  <a:srgbClr val="656565"/>
                </a:solidFill>
                <a:effectLst/>
                <a:latin typeface="+mj-lt"/>
              </a:rPr>
              <a:t>Determination</a:t>
            </a:r>
            <a:r>
              <a:rPr lang="fr-FR" sz="1050" b="1" cap="all">
                <a:solidFill>
                  <a:srgbClr val="656565"/>
                </a:solidFill>
                <a:effectLst/>
                <a:latin typeface="+mj-lt"/>
              </a:rPr>
              <a:t> of </a:t>
            </a:r>
            <a:r>
              <a:rPr lang="fr-FR" sz="1050" b="1" cap="all" err="1">
                <a:solidFill>
                  <a:srgbClr val="656565"/>
                </a:solidFill>
                <a:effectLst/>
                <a:latin typeface="+mj-lt"/>
              </a:rPr>
              <a:t>static</a:t>
            </a:r>
            <a:r>
              <a:rPr lang="fr-FR" sz="1050" b="1" cap="all">
                <a:solidFill>
                  <a:srgbClr val="656565"/>
                </a:solidFill>
                <a:effectLst/>
                <a:latin typeface="+mj-lt"/>
              </a:rPr>
              <a:t> </a:t>
            </a:r>
            <a:r>
              <a:rPr lang="fr-FR" sz="1050" b="1" cap="all" err="1">
                <a:solidFill>
                  <a:srgbClr val="656565"/>
                </a:solidFill>
                <a:effectLst/>
                <a:latin typeface="+mj-lt"/>
              </a:rPr>
              <a:t>bending</a:t>
            </a:r>
            <a:r>
              <a:rPr lang="fr-FR" sz="1050" b="1" cap="all">
                <a:solidFill>
                  <a:srgbClr val="656565"/>
                </a:solidFill>
                <a:effectLst/>
                <a:latin typeface="+mj-lt"/>
              </a:rPr>
              <a:t> </a:t>
            </a:r>
            <a:r>
              <a:rPr lang="fr-FR" sz="1050" b="1" cap="all" err="1">
                <a:solidFill>
                  <a:srgbClr val="656565"/>
                </a:solidFill>
                <a:effectLst/>
                <a:latin typeface="+mj-lt"/>
              </a:rPr>
              <a:t>strength</a:t>
            </a:r>
            <a:endParaRPr lang="fr-FR" sz="1050" b="1" cap="all">
              <a:solidFill>
                <a:srgbClr val="656565"/>
              </a:solidFill>
              <a:effectLst/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B084B6-BA34-0F04-8C52-CB8B1EA41693}"/>
              </a:ext>
            </a:extLst>
          </p:cNvPr>
          <p:cNvSpPr txBox="1"/>
          <p:nvPr/>
        </p:nvSpPr>
        <p:spPr>
          <a:xfrm>
            <a:off x="6096000" y="3925795"/>
            <a:ext cx="55086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Findings</a:t>
            </a:r>
            <a:endParaRPr lang="fr-FR" sz="1400" b="1">
              <a:solidFill>
                <a:srgbClr val="545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400">
              <a:solidFill>
                <a:srgbClr val="545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🪵 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TE-2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teak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showed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flexibility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resistance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ageing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>
              <a:solidFill>
                <a:srgbClr val="545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🧩 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Cork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teak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lightest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made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but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performed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poorly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durability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stability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>
              <a:solidFill>
                <a:srgbClr val="5458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🌿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Indonesian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teak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(TE-6)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demonstrated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dimensional</a:t>
            </a:r>
            <a:r>
              <a:rPr lang="fr-FR" sz="140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stability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alternative to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old-growth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err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teak</a:t>
            </a:r>
            <a:r>
              <a:rPr lang="fr-FR" sz="1400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457AB7C-B49D-A0B1-0CC1-43B2DB33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666" y="1092612"/>
            <a:ext cx="5838551" cy="2448871"/>
          </a:xfrm>
          <a:prstGeom prst="rect">
            <a:avLst/>
          </a:prstGeom>
        </p:spPr>
      </p:pic>
      <p:pic>
        <p:nvPicPr>
          <p:cNvPr id="2" name="Imagen 10" descr="A white line on a black background&#10;&#10;AI-generated content may be incorrect.">
            <a:extLst>
              <a:ext uri="{FF2B5EF4-FFF2-40B4-BE49-F238E27FC236}">
                <a16:creationId xmlns:a16="http://schemas.microsoft.com/office/drawing/2014/main" id="{67E6E3C7-D102-0569-715C-E94FBF499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3387" y="166304"/>
            <a:ext cx="720000" cy="7200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DCC73C5-5DC6-3AAB-C192-51263BC26990}"/>
              </a:ext>
            </a:extLst>
          </p:cNvPr>
          <p:cNvCxnSpPr>
            <a:cxnSpLocks/>
          </p:cNvCxnSpPr>
          <p:nvPr/>
        </p:nvCxnSpPr>
        <p:spPr>
          <a:xfrm flipH="1">
            <a:off x="7514575" y="776784"/>
            <a:ext cx="4361739" cy="0"/>
          </a:xfrm>
          <a:prstGeom prst="line">
            <a:avLst/>
          </a:prstGeom>
          <a:ln w="12700">
            <a:solidFill>
              <a:srgbClr val="545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9687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0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>
            <a:extLst>
              <a:ext uri="{FF2B5EF4-FFF2-40B4-BE49-F238E27FC236}">
                <a16:creationId xmlns:a16="http://schemas.microsoft.com/office/drawing/2014/main" id="{9481C04F-1415-2DFC-8261-1CA45EBC3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2" r="92262" b="7995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39D2F1A7-4D55-61FA-458F-11DB2703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1" name="CuadroTexto 1">
            <a:extLst>
              <a:ext uri="{FF2B5EF4-FFF2-40B4-BE49-F238E27FC236}">
                <a16:creationId xmlns:a16="http://schemas.microsoft.com/office/drawing/2014/main" id="{ABE16EC3-2970-E849-A5FD-16A9450075FC}"/>
              </a:ext>
            </a:extLst>
          </p:cNvPr>
          <p:cNvSpPr txBox="1"/>
          <p:nvPr/>
        </p:nvSpPr>
        <p:spPr>
          <a:xfrm>
            <a:off x="1998544" y="399469"/>
            <a:ext cx="8192245" cy="1200325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Sustainability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is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also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an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opportunity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for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industry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…</a:t>
            </a:r>
            <a:endParaRPr lang="en-U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8CA9685-DF31-D9D3-1537-450980BF9203}"/>
              </a:ext>
            </a:extLst>
          </p:cNvPr>
          <p:cNvGrpSpPr/>
          <p:nvPr/>
        </p:nvGrpSpPr>
        <p:grpSpPr>
          <a:xfrm>
            <a:off x="1684961" y="1450997"/>
            <a:ext cx="8879625" cy="4894241"/>
            <a:chOff x="1684961" y="1450997"/>
            <a:chExt cx="8879625" cy="489424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D4D7C87-677B-20CB-6512-15CD392EE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4" t="8692" r="6072" b="22263"/>
            <a:stretch>
              <a:fillRect/>
            </a:stretch>
          </p:blipFill>
          <p:spPr>
            <a:xfrm>
              <a:off x="1684961" y="1450997"/>
              <a:ext cx="8879625" cy="4391003"/>
            </a:xfrm>
            <a:prstGeom prst="rect">
              <a:avLst/>
            </a:prstGeom>
          </p:spPr>
        </p:pic>
        <p:pic>
          <p:nvPicPr>
            <p:cNvPr id="3" name="Image 18">
              <a:extLst>
                <a:ext uri="{FF2B5EF4-FFF2-40B4-BE49-F238E27FC236}">
                  <a16:creationId xmlns:a16="http://schemas.microsoft.com/office/drawing/2014/main" id="{5606AEB6-44B7-4C04-16DB-E591201AD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08" t="77954" r="19491" b="14951"/>
            <a:stretch>
              <a:fillRect/>
            </a:stretch>
          </p:blipFill>
          <p:spPr>
            <a:xfrm>
              <a:off x="2970303" y="5893932"/>
              <a:ext cx="6308939" cy="451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67734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3E6D-43C9-5DA0-1030-583633EB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vión de guerra volando en el cielo&#10;&#10;El contenido generado por IA puede ser incorrecto.">
            <a:extLst>
              <a:ext uri="{FF2B5EF4-FFF2-40B4-BE49-F238E27FC236}">
                <a16:creationId xmlns:a16="http://schemas.microsoft.com/office/drawing/2014/main" id="{7AE770A4-84B6-3B18-49D2-20779E979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70" y="0"/>
            <a:ext cx="10286865" cy="6857910"/>
          </a:xfrm>
          <a:prstGeom prst="rect">
            <a:avLst/>
          </a:prstGeom>
        </p:spPr>
      </p:pic>
      <p:sp>
        <p:nvSpPr>
          <p:cNvPr id="18" name="Forma libre 17">
            <a:extLst>
              <a:ext uri="{FF2B5EF4-FFF2-40B4-BE49-F238E27FC236}">
                <a16:creationId xmlns:a16="http://schemas.microsoft.com/office/drawing/2014/main" id="{6CDE50C1-E653-5631-99D1-89117AE4EF4F}"/>
              </a:ext>
            </a:extLst>
          </p:cNvPr>
          <p:cNvSpPr/>
          <p:nvPr/>
        </p:nvSpPr>
        <p:spPr>
          <a:xfrm>
            <a:off x="0" y="0"/>
            <a:ext cx="8349605" cy="6910532"/>
          </a:xfrm>
          <a:custGeom>
            <a:avLst/>
            <a:gdLst>
              <a:gd name="connsiteX0" fmla="*/ 0 w 7457704"/>
              <a:gd name="connsiteY0" fmla="*/ 0 h 6887688"/>
              <a:gd name="connsiteX1" fmla="*/ 0 w 7457704"/>
              <a:gd name="connsiteY1" fmla="*/ 6887688 h 6887688"/>
              <a:gd name="connsiteX2" fmla="*/ 3111335 w 7457704"/>
              <a:gd name="connsiteY2" fmla="*/ 6887688 h 6887688"/>
              <a:gd name="connsiteX3" fmla="*/ 7457704 w 7457704"/>
              <a:gd name="connsiteY3" fmla="*/ 0 h 6887688"/>
              <a:gd name="connsiteX4" fmla="*/ 0 w 7457704"/>
              <a:gd name="connsiteY4" fmla="*/ 0 h 6887688"/>
              <a:gd name="connsiteX0" fmla="*/ 0 w 8349824"/>
              <a:gd name="connsiteY0" fmla="*/ 0 h 6898820"/>
              <a:gd name="connsiteX1" fmla="*/ 892120 w 8349824"/>
              <a:gd name="connsiteY1" fmla="*/ 6898820 h 6898820"/>
              <a:gd name="connsiteX2" fmla="*/ 4003455 w 8349824"/>
              <a:gd name="connsiteY2" fmla="*/ 6898820 h 6898820"/>
              <a:gd name="connsiteX3" fmla="*/ 8349824 w 8349824"/>
              <a:gd name="connsiteY3" fmla="*/ 11132 h 6898820"/>
              <a:gd name="connsiteX4" fmla="*/ 0 w 8349824"/>
              <a:gd name="connsiteY4" fmla="*/ 0 h 6898820"/>
              <a:gd name="connsiteX0" fmla="*/ 0 w 8349824"/>
              <a:gd name="connsiteY0" fmla="*/ 0 h 6898820"/>
              <a:gd name="connsiteX1" fmla="*/ 0 w 8349824"/>
              <a:gd name="connsiteY1" fmla="*/ 6876555 h 6898820"/>
              <a:gd name="connsiteX2" fmla="*/ 4003455 w 8349824"/>
              <a:gd name="connsiteY2" fmla="*/ 6898820 h 6898820"/>
              <a:gd name="connsiteX3" fmla="*/ 8349824 w 8349824"/>
              <a:gd name="connsiteY3" fmla="*/ 11132 h 6898820"/>
              <a:gd name="connsiteX4" fmla="*/ 0 w 8349824"/>
              <a:gd name="connsiteY4" fmla="*/ 0 h 68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824" h="6898820">
                <a:moveTo>
                  <a:pt x="0" y="0"/>
                </a:moveTo>
                <a:lnTo>
                  <a:pt x="0" y="6876555"/>
                </a:lnTo>
                <a:lnTo>
                  <a:pt x="4003455" y="6898820"/>
                </a:lnTo>
                <a:lnTo>
                  <a:pt x="8349824" y="11132"/>
                </a:lnTo>
                <a:lnTo>
                  <a:pt x="0" y="0"/>
                </a:lnTo>
                <a:close/>
              </a:path>
            </a:pathLst>
          </a:custGeom>
          <a:solidFill>
            <a:srgbClr val="B6B0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>
              <a:highlight>
                <a:srgbClr val="CBD1DE"/>
              </a:highlight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1E307C3-EA31-4D8B-ABB6-0391A585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1022646"/>
            <a:ext cx="2034585" cy="5769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383B75-0E09-B9F7-A0EB-374BFA493F70}"/>
              </a:ext>
            </a:extLst>
          </p:cNvPr>
          <p:cNvSpPr txBox="1"/>
          <p:nvPr/>
        </p:nvSpPr>
        <p:spPr>
          <a:xfrm>
            <a:off x="449764" y="2053566"/>
            <a:ext cx="6669493" cy="1138769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800" b="1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Sustainability</a:t>
            </a:r>
            <a:r>
              <a:rPr lang="es-ES" sz="2800" b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: </a:t>
            </a:r>
            <a:r>
              <a:rPr lang="es-ES" sz="28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Shipyards</a:t>
            </a:r>
            <a:r>
              <a:rPr lang="es-ES" sz="28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, bio fuel &amp; </a:t>
            </a:r>
            <a:r>
              <a:rPr lang="es-ES" sz="28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solutions</a:t>
            </a:r>
            <a:r>
              <a:rPr lang="es-ES" sz="40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98AB71-886C-2DFF-29FB-6F9A2CFCBE70}"/>
              </a:ext>
            </a:extLst>
          </p:cNvPr>
          <p:cNvSpPr txBox="1"/>
          <p:nvPr/>
        </p:nvSpPr>
        <p:spPr>
          <a:xfrm>
            <a:off x="2629419" y="4937581"/>
            <a:ext cx="2249893" cy="756613"/>
          </a:xfrm>
          <a:prstGeom prst="rect">
            <a:avLst/>
          </a:prstGeom>
          <a:noFill/>
        </p:spPr>
        <p:txBody>
          <a:bodyPr wrap="square" lIns="91438" tIns="45718" rIns="91438" bIns="45718" anchor="t">
            <a:spAutoFit/>
          </a:bodyPr>
          <a:lstStyle/>
          <a:p>
            <a:pPr algn="ctr">
              <a:lnSpc>
                <a:spcPts val="1116"/>
              </a:lnSpc>
              <a:spcBef>
                <a:spcPts val="600"/>
              </a:spcBef>
            </a:pPr>
            <a:r>
              <a:rPr lang="en-US" sz="1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Marc </a:t>
            </a:r>
            <a:r>
              <a:rPr lang="en-US" sz="14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Hervás</a:t>
            </a: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Group </a:t>
            </a: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Sustainability Manager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9A6B35-0508-149F-90F7-B547EB69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6050669"/>
            <a:ext cx="548536" cy="7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83DFA141-73E5-43F9-6183-F1F59C282161}"/>
              </a:ext>
            </a:extLst>
          </p:cNvPr>
          <p:cNvSpPr txBox="1"/>
          <p:nvPr/>
        </p:nvSpPr>
        <p:spPr>
          <a:xfrm>
            <a:off x="1101695" y="6055087"/>
            <a:ext cx="1932670" cy="646327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pPr marL="9525"/>
            <a:r>
              <a:rPr lang="es-ES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ECPY Riviera </a:t>
            </a:r>
            <a:r>
              <a:rPr lang="es-ES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Yachting</a:t>
            </a:r>
            <a:r>
              <a:rPr lang="es-ES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Symposium</a:t>
            </a:r>
            <a:endParaRPr lang="es-ES" sz="1200">
              <a:solidFill>
                <a:srgbClr val="545860"/>
              </a:solidFill>
              <a:latin typeface="Open Sans"/>
              <a:ea typeface="Open Sans"/>
              <a:cs typeface="Open Sans"/>
            </a:endParaRPr>
          </a:p>
          <a:p>
            <a:pPr marL="9525"/>
            <a:r>
              <a:rPr lang="es-ES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18 June 2025​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DEA1F104-D352-1106-9A35-782E81B78738}"/>
              </a:ext>
            </a:extLst>
          </p:cNvPr>
          <p:cNvSpPr txBox="1"/>
          <p:nvPr/>
        </p:nvSpPr>
        <p:spPr>
          <a:xfrm>
            <a:off x="147476" y="4933163"/>
            <a:ext cx="2249893" cy="941279"/>
          </a:xfrm>
          <a:prstGeom prst="rect">
            <a:avLst/>
          </a:prstGeom>
          <a:noFill/>
        </p:spPr>
        <p:txBody>
          <a:bodyPr wrap="square" lIns="91438" tIns="45718" rIns="91438" bIns="45718" anchor="t">
            <a:spAutoFit/>
          </a:bodyPr>
          <a:lstStyle/>
          <a:p>
            <a:pPr algn="ctr">
              <a:lnSpc>
                <a:spcPts val="1116"/>
              </a:lnSpc>
              <a:spcBef>
                <a:spcPts val="600"/>
              </a:spcBef>
            </a:pPr>
            <a:r>
              <a:rPr lang="en-US" sz="1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Vincent </a:t>
            </a:r>
            <a:r>
              <a:rPr lang="en-US" sz="14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Escallier</a:t>
            </a:r>
            <a:endParaRPr lang="en-US" sz="1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Group       </a:t>
            </a:r>
          </a:p>
          <a:p>
            <a:pPr algn="ctr">
              <a:spcBef>
                <a:spcPts val="600"/>
              </a:spcBef>
            </a:pP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Business development Director</a:t>
            </a:r>
          </a:p>
        </p:txBody>
      </p:sp>
      <p:sp>
        <p:nvSpPr>
          <p:cNvPr id="12" name="Ellipse 14">
            <a:extLst>
              <a:ext uri="{FF2B5EF4-FFF2-40B4-BE49-F238E27FC236}">
                <a16:creationId xmlns:a16="http://schemas.microsoft.com/office/drawing/2014/main" id="{E0E42A42-E531-85F8-BA71-C75DB0AEFF01}"/>
              </a:ext>
            </a:extLst>
          </p:cNvPr>
          <p:cNvSpPr/>
          <p:nvPr/>
        </p:nvSpPr>
        <p:spPr>
          <a:xfrm>
            <a:off x="599431" y="3429000"/>
            <a:ext cx="1440000" cy="1440000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5">
            <a:extLst>
              <a:ext uri="{FF2B5EF4-FFF2-40B4-BE49-F238E27FC236}">
                <a16:creationId xmlns:a16="http://schemas.microsoft.com/office/drawing/2014/main" id="{D07EF49C-6AC1-0E39-9D8C-172EC686758D}"/>
              </a:ext>
            </a:extLst>
          </p:cNvPr>
          <p:cNvSpPr/>
          <p:nvPr/>
        </p:nvSpPr>
        <p:spPr>
          <a:xfrm>
            <a:off x="3034365" y="3453922"/>
            <a:ext cx="1440000" cy="144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0495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0DBB900-60D7-6CEE-FA6B-A655B1C4F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32C41E2-C802-5832-510E-5A778A0C95E6}"/>
              </a:ext>
            </a:extLst>
          </p:cNvPr>
          <p:cNvGrpSpPr/>
          <p:nvPr/>
        </p:nvGrpSpPr>
        <p:grpSpPr>
          <a:xfrm>
            <a:off x="819128" y="549492"/>
            <a:ext cx="3650190" cy="1005646"/>
            <a:chOff x="433500" y="936953"/>
            <a:chExt cx="4136640" cy="1139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44A2AD6-116F-9A16-6DB9-61B96160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00" y="1955874"/>
              <a:ext cx="4136640" cy="120749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C3C1F13-8696-C3D8-F65F-60967CB21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3237" y="936953"/>
              <a:ext cx="1757166" cy="498301"/>
            </a:xfrm>
            <a:prstGeom prst="rect">
              <a:avLst/>
            </a:prstGeom>
          </p:spPr>
        </p:pic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FBC1A4F-9349-F72C-A43E-061AEAE63343}"/>
                </a:ext>
              </a:extLst>
            </p:cNvPr>
            <p:cNvCxnSpPr/>
            <p:nvPr/>
          </p:nvCxnSpPr>
          <p:spPr>
            <a:xfrm>
              <a:off x="1098801" y="1623056"/>
              <a:ext cx="266689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6001FC2-F37E-F21F-EB89-27DF6F6B5DD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0865" y="2095500"/>
            <a:ext cx="12242865" cy="4777307"/>
            <a:chOff x="-50865" y="2095500"/>
            <a:chExt cx="12242865" cy="4777307"/>
          </a:xfrm>
        </p:grpSpPr>
        <p:pic>
          <p:nvPicPr>
            <p:cNvPr id="1026" name="Picture 2" descr="World map PNG transparent image download, size: 3956x1615px">
              <a:extLst>
                <a:ext uri="{FF2B5EF4-FFF2-40B4-BE49-F238E27FC236}">
                  <a16:creationId xmlns:a16="http://schemas.microsoft.com/office/drawing/2014/main" id="{ED1770E1-0A6B-E3F5-450C-B42EAADB480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9" t="7387" r="32754" b="48170"/>
            <a:stretch/>
          </p:blipFill>
          <p:spPr bwMode="auto">
            <a:xfrm>
              <a:off x="-50865" y="2150996"/>
              <a:ext cx="12242865" cy="4721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B78F476B-D0F6-BBA3-CC82-3C15166D16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05000" y="2095500"/>
              <a:ext cx="4711700" cy="1676400"/>
            </a:xfrm>
            <a:custGeom>
              <a:avLst/>
              <a:gdLst>
                <a:gd name="connsiteX0" fmla="*/ 0 w 4711700"/>
                <a:gd name="connsiteY0" fmla="*/ 38100 h 1676400"/>
                <a:gd name="connsiteX1" fmla="*/ 444500 w 4711700"/>
                <a:gd name="connsiteY1" fmla="*/ 457200 h 1676400"/>
                <a:gd name="connsiteX2" fmla="*/ 2298700 w 4711700"/>
                <a:gd name="connsiteY2" fmla="*/ 1676400 h 1676400"/>
                <a:gd name="connsiteX3" fmla="*/ 3898900 w 4711700"/>
                <a:gd name="connsiteY3" fmla="*/ 1409700 h 1676400"/>
                <a:gd name="connsiteX4" fmla="*/ 4711700 w 4711700"/>
                <a:gd name="connsiteY4" fmla="*/ 1104900 h 1676400"/>
                <a:gd name="connsiteX5" fmla="*/ 4013200 w 4711700"/>
                <a:gd name="connsiteY5" fmla="*/ 0 h 1676400"/>
                <a:gd name="connsiteX6" fmla="*/ 3124200 w 4711700"/>
                <a:gd name="connsiteY6" fmla="*/ 0 h 1676400"/>
                <a:gd name="connsiteX7" fmla="*/ 0 w 4711700"/>
                <a:gd name="connsiteY7" fmla="*/ 381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1700" h="1676400">
                  <a:moveTo>
                    <a:pt x="0" y="38100"/>
                  </a:moveTo>
                  <a:lnTo>
                    <a:pt x="444500" y="457200"/>
                  </a:lnTo>
                  <a:lnTo>
                    <a:pt x="2298700" y="1676400"/>
                  </a:lnTo>
                  <a:lnTo>
                    <a:pt x="3898900" y="1409700"/>
                  </a:lnTo>
                  <a:lnTo>
                    <a:pt x="4711700" y="1104900"/>
                  </a:lnTo>
                  <a:lnTo>
                    <a:pt x="4013200" y="0"/>
                  </a:lnTo>
                  <a:lnTo>
                    <a:pt x="3124200" y="0"/>
                  </a:lnTo>
                  <a:lnTo>
                    <a:pt x="0" y="381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Elipse 4">
            <a:extLst>
              <a:ext uri="{FF2B5EF4-FFF2-40B4-BE49-F238E27FC236}">
                <a16:creationId xmlns:a16="http://schemas.microsoft.com/office/drawing/2014/main" id="{5F2989B2-B08A-125C-12FE-B779D57AAF09}"/>
              </a:ext>
            </a:extLst>
          </p:cNvPr>
          <p:cNvSpPr/>
          <p:nvPr/>
        </p:nvSpPr>
        <p:spPr>
          <a:xfrm>
            <a:off x="7506952" y="4851400"/>
            <a:ext cx="190500" cy="1905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EBF9B4-278F-864D-C8B5-64258CC402A2}"/>
              </a:ext>
            </a:extLst>
          </p:cNvPr>
          <p:cNvSpPr/>
          <p:nvPr/>
        </p:nvSpPr>
        <p:spPr>
          <a:xfrm>
            <a:off x="7748317" y="4660900"/>
            <a:ext cx="190500" cy="190500"/>
          </a:xfrm>
          <a:prstGeom prst="ellipse">
            <a:avLst/>
          </a:prstGeom>
          <a:solidFill>
            <a:srgbClr val="0070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1A5509-F1FD-6795-F7E3-4ABF36CD5C7D}"/>
              </a:ext>
            </a:extLst>
          </p:cNvPr>
          <p:cNvSpPr/>
          <p:nvPr/>
        </p:nvSpPr>
        <p:spPr>
          <a:xfrm>
            <a:off x="8010049" y="4641850"/>
            <a:ext cx="190500" cy="190500"/>
          </a:xfrm>
          <a:prstGeom prst="ellipse">
            <a:avLst/>
          </a:prstGeom>
          <a:solidFill>
            <a:srgbClr val="B6B0A6"/>
          </a:solidFill>
          <a:ln>
            <a:solidFill>
              <a:srgbClr val="0070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AAD30C4-2441-2342-8177-5ACA1822A816}"/>
              </a:ext>
            </a:extLst>
          </p:cNvPr>
          <p:cNvSpPr/>
          <p:nvPr/>
        </p:nvSpPr>
        <p:spPr>
          <a:xfrm>
            <a:off x="10174017" y="5994400"/>
            <a:ext cx="190500" cy="190500"/>
          </a:xfrm>
          <a:prstGeom prst="ellipse">
            <a:avLst/>
          </a:prstGeom>
          <a:solidFill>
            <a:srgbClr val="045C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F264FA0-8DB7-40D5-3C5B-C3C610871597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2</a:t>
            </a:fld>
            <a:endParaRPr lang="es-ES" sz="210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ACB010-286D-D9A2-C962-6D62C0BC3E1B}"/>
              </a:ext>
            </a:extLst>
          </p:cNvPr>
          <p:cNvSpPr txBox="1"/>
          <p:nvPr/>
        </p:nvSpPr>
        <p:spPr>
          <a:xfrm>
            <a:off x="9735494" y="399533"/>
            <a:ext cx="1607712" cy="13505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Barcelona</a:t>
            </a:r>
          </a:p>
          <a:p>
            <a:pPr algn="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La Ciotat</a:t>
            </a:r>
          </a:p>
          <a:p>
            <a:pPr algn="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Golfe-Juan</a:t>
            </a:r>
          </a:p>
          <a:p>
            <a:pPr algn="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MB92 Red Sea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3DA6CEB-B0B2-9F99-5945-11A511FF5A11}"/>
              </a:ext>
            </a:extLst>
          </p:cNvPr>
          <p:cNvSpPr/>
          <p:nvPr/>
        </p:nvSpPr>
        <p:spPr>
          <a:xfrm>
            <a:off x="11414125" y="553945"/>
            <a:ext cx="190500" cy="1905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55709F6-B475-CFB2-0A67-729E6ED58825}"/>
              </a:ext>
            </a:extLst>
          </p:cNvPr>
          <p:cNvSpPr/>
          <p:nvPr/>
        </p:nvSpPr>
        <p:spPr>
          <a:xfrm>
            <a:off x="11414125" y="869047"/>
            <a:ext cx="190500" cy="190500"/>
          </a:xfrm>
          <a:prstGeom prst="ellipse">
            <a:avLst/>
          </a:prstGeom>
          <a:solidFill>
            <a:srgbClr val="0070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EB90C6C-47CE-96C5-2002-8E326BBEFB0D}"/>
              </a:ext>
            </a:extLst>
          </p:cNvPr>
          <p:cNvSpPr/>
          <p:nvPr/>
        </p:nvSpPr>
        <p:spPr>
          <a:xfrm>
            <a:off x="11414125" y="1184149"/>
            <a:ext cx="190500" cy="190500"/>
          </a:xfrm>
          <a:prstGeom prst="ellipse">
            <a:avLst/>
          </a:prstGeom>
          <a:noFill/>
          <a:ln>
            <a:solidFill>
              <a:srgbClr val="0070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8E19C11-E429-6F25-1C1A-02D464057027}"/>
              </a:ext>
            </a:extLst>
          </p:cNvPr>
          <p:cNvSpPr/>
          <p:nvPr/>
        </p:nvSpPr>
        <p:spPr>
          <a:xfrm>
            <a:off x="11414125" y="1499251"/>
            <a:ext cx="190500" cy="190500"/>
          </a:xfrm>
          <a:prstGeom prst="ellipse">
            <a:avLst/>
          </a:prstGeom>
          <a:solidFill>
            <a:srgbClr val="045C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upo 38">
            <a:extLst>
              <a:ext uri="{FF2B5EF4-FFF2-40B4-BE49-F238E27FC236}">
                <a16:creationId xmlns:a16="http://schemas.microsoft.com/office/drawing/2014/main" id="{577E8DEE-A4C2-9C16-6261-8E6C263DA28C}"/>
              </a:ext>
            </a:extLst>
          </p:cNvPr>
          <p:cNvGrpSpPr/>
          <p:nvPr/>
        </p:nvGrpSpPr>
        <p:grpSpPr>
          <a:xfrm>
            <a:off x="812895" y="1934721"/>
            <a:ext cx="2184209" cy="1771413"/>
            <a:chOff x="6515986" y="1043585"/>
            <a:chExt cx="2275040" cy="2275040"/>
          </a:xfrm>
        </p:grpSpPr>
        <p:sp>
          <p:nvSpPr>
            <p:cNvPr id="44" name="Rectángulo 39">
              <a:extLst>
                <a:ext uri="{FF2B5EF4-FFF2-40B4-BE49-F238E27FC236}">
                  <a16:creationId xmlns:a16="http://schemas.microsoft.com/office/drawing/2014/main" id="{D57D96C4-206E-A185-1939-ADCA3410F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5986" y="1043585"/>
              <a:ext cx="2275040" cy="227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5" name="Rectángulo 40">
              <a:extLst>
                <a:ext uri="{FF2B5EF4-FFF2-40B4-BE49-F238E27FC236}">
                  <a16:creationId xmlns:a16="http://schemas.microsoft.com/office/drawing/2014/main" id="{4BD8DA24-A67B-8ABF-C11A-C3B00DDE32D0}"/>
                </a:ext>
              </a:extLst>
            </p:cNvPr>
            <p:cNvSpPr/>
            <p:nvPr/>
          </p:nvSpPr>
          <p:spPr>
            <a:xfrm>
              <a:off x="6566096" y="1860560"/>
              <a:ext cx="2187389" cy="1133136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s-ES" sz="6000">
                  <a:solidFill>
                    <a:srgbClr val="B6B0A6"/>
                  </a:solidFill>
                  <a:latin typeface="Open Sans"/>
                  <a:ea typeface="Open Sans"/>
                  <a:cs typeface="Open Sans"/>
                </a:rPr>
                <a:t>188 </a:t>
              </a:r>
            </a:p>
            <a:p>
              <a:pPr algn="ctr"/>
              <a:r>
                <a:rPr lang="es-ES" sz="1400" err="1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Projects</a:t>
              </a:r>
              <a:r>
                <a:rPr lang="es-ES" sz="140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 </a:t>
              </a:r>
              <a:r>
                <a:rPr lang="es-ES" sz="1400" err="1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completed</a:t>
              </a:r>
              <a:r>
                <a:rPr lang="es-ES" sz="140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 </a:t>
              </a:r>
              <a:r>
                <a:rPr lang="es-ES" sz="1400">
                  <a:solidFill>
                    <a:srgbClr val="858585"/>
                  </a:solidFill>
                  <a:latin typeface="Open Sans"/>
                  <a:ea typeface="Open Sans"/>
                  <a:cs typeface="Open Sans"/>
                </a:rPr>
                <a:t>2024</a:t>
              </a:r>
              <a:r>
                <a:rPr lang="es-ES" sz="1400">
                  <a:solidFill>
                    <a:schemeClr val="bg2">
                      <a:lumMod val="50000"/>
                    </a:schemeClr>
                  </a:solidFill>
                  <a:latin typeface="Open Sans"/>
                  <a:ea typeface="Open Sans"/>
                  <a:cs typeface="Open Sans"/>
                </a:rPr>
                <a:t> </a:t>
              </a:r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02B125F-5926-6882-D58E-66D033E41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150561"/>
              </p:ext>
            </p:extLst>
          </p:nvPr>
        </p:nvGraphicFramePr>
        <p:xfrm>
          <a:off x="-6598838" y="2183158"/>
          <a:ext cx="5890558" cy="356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ángulo 39">
            <a:extLst>
              <a:ext uri="{FF2B5EF4-FFF2-40B4-BE49-F238E27FC236}">
                <a16:creationId xmlns:a16="http://schemas.microsoft.com/office/drawing/2014/main" id="{968A4DC5-D30C-751A-3BB7-36EBABAFFFB9}"/>
              </a:ext>
            </a:extLst>
          </p:cNvPr>
          <p:cNvSpPr>
            <a:spLocks noChangeAspect="1"/>
          </p:cNvSpPr>
          <p:nvPr/>
        </p:nvSpPr>
        <p:spPr>
          <a:xfrm>
            <a:off x="776852" y="3997112"/>
            <a:ext cx="2184209" cy="177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43C7A74-10BE-0D76-9B94-5643B2D9B8E3}"/>
              </a:ext>
            </a:extLst>
          </p:cNvPr>
          <p:cNvGrpSpPr/>
          <p:nvPr/>
        </p:nvGrpSpPr>
        <p:grpSpPr>
          <a:xfrm>
            <a:off x="3219830" y="2013881"/>
            <a:ext cx="3786989" cy="3657508"/>
            <a:chOff x="3219830" y="2013881"/>
            <a:chExt cx="3786989" cy="3657508"/>
          </a:xfrm>
        </p:grpSpPr>
        <p:pic>
          <p:nvPicPr>
            <p:cNvPr id="9" name="Imagen 8" descr="Gráfico, Gráfico circular&#10;&#10;El contenido generado por IA puede ser incorrecto.">
              <a:extLst>
                <a:ext uri="{FF2B5EF4-FFF2-40B4-BE49-F238E27FC236}">
                  <a16:creationId xmlns:a16="http://schemas.microsoft.com/office/drawing/2014/main" id="{F8071230-E58E-7E8D-83E1-53ABA09F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830" y="2344425"/>
              <a:ext cx="3786989" cy="3326964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1029BBF-2034-C02A-BAC6-AB5C83C89C5B}"/>
                </a:ext>
              </a:extLst>
            </p:cNvPr>
            <p:cNvSpPr txBox="1"/>
            <p:nvPr/>
          </p:nvSpPr>
          <p:spPr>
            <a:xfrm>
              <a:off x="4303634" y="2013881"/>
              <a:ext cx="1923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err="1">
                  <a:solidFill>
                    <a:srgbClr val="545860"/>
                  </a:solidFill>
                  <a:latin typeface="Open Sans Medium" pitchFamily="2" charset="0"/>
                  <a:ea typeface="Open Sans Medium" pitchFamily="2" charset="0"/>
                  <a:cs typeface="Open Sans Medium" pitchFamily="2" charset="0"/>
                </a:rPr>
                <a:t>Projects</a:t>
              </a:r>
              <a:r>
                <a:rPr lang="es-ES" sz="1600">
                  <a:solidFill>
                    <a:srgbClr val="545860"/>
                  </a:solidFill>
                  <a:latin typeface="Open Sans Medium" pitchFamily="2" charset="0"/>
                  <a:ea typeface="Open Sans Medium" pitchFamily="2" charset="0"/>
                  <a:cs typeface="Open Sans Medium" pitchFamily="2" charset="0"/>
                </a:rPr>
                <a:t> </a:t>
              </a:r>
              <a:r>
                <a:rPr lang="es-ES" sz="1600" err="1">
                  <a:solidFill>
                    <a:srgbClr val="545860"/>
                  </a:solidFill>
                  <a:latin typeface="Open Sans Medium" pitchFamily="2" charset="0"/>
                  <a:ea typeface="Open Sans Medium" pitchFamily="2" charset="0"/>
                  <a:cs typeface="Open Sans Medium" pitchFamily="2" charset="0"/>
                </a:rPr>
                <a:t>by</a:t>
              </a:r>
              <a:r>
                <a:rPr lang="es-ES" sz="1600">
                  <a:solidFill>
                    <a:srgbClr val="545860"/>
                  </a:solidFill>
                  <a:latin typeface="Open Sans Medium" pitchFamily="2" charset="0"/>
                  <a:ea typeface="Open Sans Medium" pitchFamily="2" charset="0"/>
                  <a:cs typeface="Open Sans Medium" pitchFamily="2" charset="0"/>
                </a:rPr>
                <a:t> </a:t>
              </a:r>
              <a:r>
                <a:rPr lang="es-ES" sz="1600" err="1">
                  <a:solidFill>
                    <a:srgbClr val="545860"/>
                  </a:solidFill>
                  <a:latin typeface="Open Sans Medium" pitchFamily="2" charset="0"/>
                  <a:ea typeface="Open Sans Medium" pitchFamily="2" charset="0"/>
                  <a:cs typeface="Open Sans Medium" pitchFamily="2" charset="0"/>
                </a:rPr>
                <a:t>length</a:t>
              </a:r>
              <a:endParaRPr lang="es-ES" sz="1600">
                <a:solidFill>
                  <a:srgbClr val="54586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BD5CE82-C7F4-B812-6AED-ADE7D408FA6B}"/>
              </a:ext>
            </a:extLst>
          </p:cNvPr>
          <p:cNvSpPr txBox="1"/>
          <p:nvPr/>
        </p:nvSpPr>
        <p:spPr>
          <a:xfrm>
            <a:off x="961182" y="4527118"/>
            <a:ext cx="1815548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6000">
                <a:solidFill>
                  <a:srgbClr val="B6B0A6"/>
                </a:solidFill>
                <a:latin typeface="Open Sans"/>
                <a:ea typeface="Open Sans"/>
                <a:cs typeface="Open Sans"/>
              </a:rPr>
              <a:t>73</a:t>
            </a:r>
            <a:r>
              <a:rPr lang="es-ES" sz="7200">
                <a:solidFill>
                  <a:srgbClr val="B6B0A6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algn="ctr"/>
            <a:r>
              <a:rPr lang="es-ES" sz="140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Number</a:t>
            </a:r>
            <a:r>
              <a:rPr lang="es-ES" sz="140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of</a:t>
            </a:r>
            <a:r>
              <a:rPr lang="es-ES" sz="140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projects</a:t>
            </a:r>
            <a:r>
              <a:rPr lang="es-ES" sz="140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under</a:t>
            </a:r>
            <a:r>
              <a:rPr lang="es-ES" sz="140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 50m LOA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42636434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A2293-1E04-01C0-F01A-D8EF5774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2">
            <a:extLst>
              <a:ext uri="{FF2B5EF4-FFF2-40B4-BE49-F238E27FC236}">
                <a16:creationId xmlns:a16="http://schemas.microsoft.com/office/drawing/2014/main" id="{A2D65896-1673-C5D4-BF17-1A87AF9C51BA}"/>
              </a:ext>
            </a:extLst>
          </p:cNvPr>
          <p:cNvSpPr/>
          <p:nvPr/>
        </p:nvSpPr>
        <p:spPr>
          <a:xfrm>
            <a:off x="158" y="4547308"/>
            <a:ext cx="12191680" cy="2346138"/>
          </a:xfrm>
          <a:prstGeom prst="rect">
            <a:avLst/>
          </a:prstGeom>
          <a:solidFill>
            <a:srgbClr val="B6B0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F9921F10-FD47-2327-C8A5-7DD58BA165E4}"/>
              </a:ext>
            </a:extLst>
          </p:cNvPr>
          <p:cNvSpPr/>
          <p:nvPr/>
        </p:nvSpPr>
        <p:spPr>
          <a:xfrm>
            <a:off x="-21316" y="1"/>
            <a:ext cx="12225546" cy="3034246"/>
          </a:xfrm>
          <a:prstGeom prst="rect">
            <a:avLst/>
          </a:prstGeom>
          <a:solidFill>
            <a:srgbClr val="B6B0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A49AE95D-C4EC-6C9C-D23B-C194C9F9A852}"/>
              </a:ext>
            </a:extLst>
          </p:cNvPr>
          <p:cNvSpPr/>
          <p:nvPr/>
        </p:nvSpPr>
        <p:spPr>
          <a:xfrm>
            <a:off x="2754" y="2854022"/>
            <a:ext cx="12209607" cy="2128834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C40A7C-DC45-3A71-EC47-AC712B022C3F}"/>
              </a:ext>
            </a:extLst>
          </p:cNvPr>
          <p:cNvSpPr/>
          <p:nvPr/>
        </p:nvSpPr>
        <p:spPr>
          <a:xfrm>
            <a:off x="-226577" y="3377747"/>
            <a:ext cx="1044414" cy="95330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ADAB06-2FA3-DAF5-4D21-05ED2A74F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E0D0502-326A-153F-BA8F-B1BC2BF5F367}"/>
              </a:ext>
            </a:extLst>
          </p:cNvPr>
          <p:cNvSpPr txBox="1"/>
          <p:nvPr/>
        </p:nvSpPr>
        <p:spPr>
          <a:xfrm>
            <a:off x="821507" y="1709569"/>
            <a:ext cx="5280688" cy="707882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SHIPYARD OPERATIONS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Improve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sustainability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activity</a:t>
            </a:r>
            <a:endParaRPr lang="es-ES" sz="2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B183F5-1047-2295-384C-802BB6633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228" y="1690271"/>
            <a:ext cx="720000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CC4003-EAB1-4625-C027-A9D87AFCB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7423" y="1690271"/>
            <a:ext cx="720304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32E7E2-03D5-B613-F053-38A3B9A4F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922" y="1690271"/>
            <a:ext cx="720000" cy="7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316F50-718D-B0EA-588E-A750E7A8D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6117" y="1690271"/>
            <a:ext cx="720000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660E7F1-383B-FE17-FCFB-8CCB85D84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6536" y="1690271"/>
            <a:ext cx="720000" cy="72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D9C13F7-78E7-FC10-78C3-A8697BA254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6955" y="1678594"/>
            <a:ext cx="720000" cy="7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E44459-8B3E-C593-076C-7112BB8E00D6}"/>
              </a:ext>
            </a:extLst>
          </p:cNvPr>
          <p:cNvSpPr txBox="1"/>
          <p:nvPr/>
        </p:nvSpPr>
        <p:spPr>
          <a:xfrm>
            <a:off x="869060" y="3512537"/>
            <a:ext cx="4733933" cy="1015659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SOLUTIONS FOR THE FLEET</a:t>
            </a:r>
          </a:p>
          <a:p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Accompany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clients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reducing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their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impact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on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environment</a:t>
            </a:r>
            <a:endParaRPr lang="es-ES" sz="2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609AF5-0130-2CCA-6A32-8CE886F4DEE3}"/>
              </a:ext>
            </a:extLst>
          </p:cNvPr>
          <p:cNvSpPr txBox="1">
            <a:spLocks/>
          </p:cNvSpPr>
          <p:nvPr/>
        </p:nvSpPr>
        <p:spPr>
          <a:xfrm>
            <a:off x="885729" y="5561601"/>
            <a:ext cx="4927242" cy="1032592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COMMUNITY &amp; PARTNERSHIPS</a:t>
            </a:r>
          </a:p>
          <a:p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Driving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industry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towards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a </a:t>
            </a:r>
            <a:r>
              <a:rPr lang="es-ES" sz="2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sustainable</a:t>
            </a:r>
            <a:r>
              <a:rPr lang="es-E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future</a:t>
            </a:r>
            <a:endParaRPr lang="es-E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4C6DFA2-6C1E-E707-A6CE-3075CC4B1CDF}"/>
              </a:ext>
            </a:extLst>
          </p:cNvPr>
          <p:cNvSpPr/>
          <p:nvPr/>
        </p:nvSpPr>
        <p:spPr>
          <a:xfrm>
            <a:off x="6108390" y="3538269"/>
            <a:ext cx="1746367" cy="82611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Short-term</a:t>
            </a:r>
          </a:p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 plan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BAFF47E-A56A-E5D6-5033-A0DEF9BCE88B}"/>
              </a:ext>
            </a:extLst>
          </p:cNvPr>
          <p:cNvSpPr/>
          <p:nvPr/>
        </p:nvSpPr>
        <p:spPr>
          <a:xfrm>
            <a:off x="7993707" y="3538268"/>
            <a:ext cx="1746367" cy="82611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Medium-term</a:t>
            </a:r>
          </a:p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Optimisation plan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841DB90-6F32-7A4B-C0E1-23C164ACC82B}"/>
              </a:ext>
            </a:extLst>
          </p:cNvPr>
          <p:cNvSpPr/>
          <p:nvPr/>
        </p:nvSpPr>
        <p:spPr>
          <a:xfrm>
            <a:off x="9880942" y="3538268"/>
            <a:ext cx="1746367" cy="82611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</a:t>
            </a:r>
          </a:p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Conversion plan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B360792-DBC0-DA7F-3476-21944E08CDC0}"/>
              </a:ext>
            </a:extLst>
          </p:cNvPr>
          <p:cNvSpPr txBox="1"/>
          <p:nvPr/>
        </p:nvSpPr>
        <p:spPr>
          <a:xfrm>
            <a:off x="7605168" y="3028895"/>
            <a:ext cx="2523444" cy="400105"/>
          </a:xfrm>
          <a:prstGeom prst="rect">
            <a:avLst/>
          </a:prstGeom>
          <a:noFill/>
        </p:spPr>
        <p:txBody>
          <a:bodyPr wrap="none" lIns="91438" tIns="45718" rIns="91438" bIns="45718" rtlCol="0" anchor="t">
            <a:spAutoFit/>
          </a:bodyPr>
          <a:lstStyle/>
          <a:p>
            <a:r>
              <a:rPr lang="es-ES" sz="2000" err="1">
                <a:solidFill>
                  <a:schemeClr val="bg1"/>
                </a:solidFill>
                <a:latin typeface="Georgia" panose="02040502050405020303" pitchFamily="18" charset="0"/>
                <a:ea typeface="Open Sans"/>
                <a:cs typeface="Open Sans"/>
              </a:rPr>
              <a:t>Refit</a:t>
            </a:r>
            <a:r>
              <a:rPr lang="es-ES" sz="2000">
                <a:solidFill>
                  <a:schemeClr val="bg1"/>
                </a:solidFill>
                <a:latin typeface="Georgia" panose="02040502050405020303" pitchFamily="18" charset="0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Georgia" panose="02040502050405020303" pitchFamily="18" charset="0"/>
                <a:ea typeface="Open Sans"/>
                <a:cs typeface="Open Sans"/>
              </a:rPr>
              <a:t>for</a:t>
            </a:r>
            <a:r>
              <a:rPr lang="es-ES" sz="2000">
                <a:solidFill>
                  <a:schemeClr val="bg1"/>
                </a:solidFill>
                <a:latin typeface="Georgia" panose="02040502050405020303" pitchFamily="18" charset="0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Georgia" panose="02040502050405020303" pitchFamily="18" charset="0"/>
                <a:ea typeface="Open Sans"/>
                <a:cs typeface="Open Sans"/>
              </a:rPr>
              <a:t>the</a:t>
            </a:r>
            <a:r>
              <a:rPr lang="es-ES" sz="2000">
                <a:solidFill>
                  <a:schemeClr val="bg1"/>
                </a:solidFill>
                <a:latin typeface="Georgia" panose="02040502050405020303" pitchFamily="18" charset="0"/>
                <a:ea typeface="Open Sans"/>
                <a:cs typeface="Open Sans"/>
              </a:rPr>
              <a:t> Future!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4C4859-4EE1-D292-E281-1E5D40EF26DA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3</a:t>
            </a:fld>
            <a:endParaRPr lang="es-ES" sz="2100">
              <a:solidFill>
                <a:schemeClr val="bg1"/>
              </a:solidFill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F1CEFA38-BCEC-9826-1B3D-11CF9693968F}"/>
              </a:ext>
            </a:extLst>
          </p:cNvPr>
          <p:cNvSpPr txBox="1"/>
          <p:nvPr/>
        </p:nvSpPr>
        <p:spPr>
          <a:xfrm>
            <a:off x="1998544" y="399469"/>
            <a:ext cx="8192245" cy="646327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core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sustainability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36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objectives</a:t>
            </a:r>
            <a:r>
              <a:rPr lang="es-ES" sz="36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2864E-7E04-B4E1-6776-0ED27D54FBA0}"/>
              </a:ext>
            </a:extLst>
          </p:cNvPr>
          <p:cNvSpPr txBox="1"/>
          <p:nvPr/>
        </p:nvSpPr>
        <p:spPr>
          <a:xfrm>
            <a:off x="3137" y="3509659"/>
            <a:ext cx="623146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solidFill>
                  <a:srgbClr val="C00000"/>
                </a:solidFill>
                <a:latin typeface="Open Sans"/>
                <a:ea typeface="Calibri"/>
                <a:cs typeface="Calibri"/>
              </a:rPr>
              <a:t>2</a:t>
            </a:r>
            <a:endParaRPr lang="en-GB" sz="36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 descr="A logo of a globe&#10;&#10;AI-generated content may be incorrect.">
            <a:extLst>
              <a:ext uri="{FF2B5EF4-FFF2-40B4-BE49-F238E27FC236}">
                <a16:creationId xmlns:a16="http://schemas.microsoft.com/office/drawing/2014/main" id="{B3A13F54-C81E-712E-2315-E54282425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7872" y="5735908"/>
            <a:ext cx="1472891" cy="893647"/>
          </a:xfrm>
          <a:prstGeom prst="rect">
            <a:avLst/>
          </a:prstGeom>
        </p:spPr>
      </p:pic>
      <p:pic>
        <p:nvPicPr>
          <p:cNvPr id="13" name="Picture 12" descr="A logo with blue waves&#10;&#10;AI-generated content may be incorrect.">
            <a:extLst>
              <a:ext uri="{FF2B5EF4-FFF2-40B4-BE49-F238E27FC236}">
                <a16:creationId xmlns:a16="http://schemas.microsoft.com/office/drawing/2014/main" id="{28BA1B8A-8F99-7F01-5BF6-7C8BBC13E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3884" y="5790116"/>
            <a:ext cx="841221" cy="787555"/>
          </a:xfrm>
          <a:prstGeom prst="rect">
            <a:avLst/>
          </a:prstGeom>
        </p:spPr>
      </p:pic>
      <p:pic>
        <p:nvPicPr>
          <p:cNvPr id="18" name="Picture 17" descr="A blue and white book with white text&#10;&#10;AI-generated content may be incorrect.">
            <a:extLst>
              <a:ext uri="{FF2B5EF4-FFF2-40B4-BE49-F238E27FC236}">
                <a16:creationId xmlns:a16="http://schemas.microsoft.com/office/drawing/2014/main" id="{A3FE476F-E3D9-3568-1E1C-E0AE4DB6A8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3311" y="5416860"/>
            <a:ext cx="1238386" cy="1300976"/>
          </a:xfrm>
          <a:prstGeom prst="rect">
            <a:avLst/>
          </a:prstGeom>
        </p:spPr>
      </p:pic>
      <p:pic>
        <p:nvPicPr>
          <p:cNvPr id="22" name="Picture 21" descr="A stack of brochures with a picture of a ship&#10;&#10;AI-generated content may be incorrect.">
            <a:extLst>
              <a:ext uri="{FF2B5EF4-FFF2-40B4-BE49-F238E27FC236}">
                <a16:creationId xmlns:a16="http://schemas.microsoft.com/office/drawing/2014/main" id="{A852C927-2577-949E-2C6E-45F6623AC2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8853" y="5321610"/>
            <a:ext cx="1759124" cy="1412488"/>
          </a:xfrm>
          <a:prstGeom prst="rect">
            <a:avLst/>
          </a:prstGeom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id="{491B8893-4C28-815A-06DD-825A96425FB0}"/>
              </a:ext>
            </a:extLst>
          </p:cNvPr>
          <p:cNvSpPr/>
          <p:nvPr/>
        </p:nvSpPr>
        <p:spPr>
          <a:xfrm>
            <a:off x="-260444" y="1582813"/>
            <a:ext cx="1044414" cy="95330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blue and white logo&#10;&#10;AI-generated content may be incorrect.">
            <a:extLst>
              <a:ext uri="{FF2B5EF4-FFF2-40B4-BE49-F238E27FC236}">
                <a16:creationId xmlns:a16="http://schemas.microsoft.com/office/drawing/2014/main" id="{5CA3E16B-D74C-6FDE-AD23-8EF345A08C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9500" y="5930318"/>
            <a:ext cx="1485049" cy="4986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DD1788-C3D3-A09B-D501-7B8C8256E7CC}"/>
              </a:ext>
            </a:extLst>
          </p:cNvPr>
          <p:cNvSpPr txBox="1"/>
          <p:nvPr/>
        </p:nvSpPr>
        <p:spPr>
          <a:xfrm>
            <a:off x="-9252" y="1714726"/>
            <a:ext cx="623146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solidFill>
                  <a:srgbClr val="C00000"/>
                </a:solidFill>
                <a:latin typeface="Open Sans"/>
                <a:ea typeface="Calibri"/>
                <a:cs typeface="Calibri"/>
              </a:rPr>
              <a:t>1</a:t>
            </a:r>
            <a:endParaRPr lang="en-GB" sz="360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BDA03529-B1AC-8BC5-7CBD-EA98ECFD3DC2}"/>
              </a:ext>
            </a:extLst>
          </p:cNvPr>
          <p:cNvSpPr/>
          <p:nvPr/>
        </p:nvSpPr>
        <p:spPr>
          <a:xfrm>
            <a:off x="-235044" y="5612947"/>
            <a:ext cx="1044414" cy="95330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DA883F-9FA4-698E-C91D-DC6FDC144E49}"/>
              </a:ext>
            </a:extLst>
          </p:cNvPr>
          <p:cNvSpPr txBox="1"/>
          <p:nvPr/>
        </p:nvSpPr>
        <p:spPr>
          <a:xfrm>
            <a:off x="-5330" y="5744859"/>
            <a:ext cx="623146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solidFill>
                  <a:srgbClr val="C00000"/>
                </a:solidFill>
                <a:latin typeface="Open Sans"/>
                <a:ea typeface="Calibri"/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1725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08439F0-6857-4022-8B9A-8A96EFA4BF6E}"/>
              </a:ext>
            </a:extLst>
          </p:cNvPr>
          <p:cNvSpPr txBox="1"/>
          <p:nvPr/>
        </p:nvSpPr>
        <p:spPr>
          <a:xfrm>
            <a:off x="505555" y="1259748"/>
            <a:ext cx="4975340" cy="1000270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n-GB" sz="2950" noProof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How a refit impacts </a:t>
            </a:r>
            <a:endParaRPr lang="en-GB" noProof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GB" sz="2950" noProof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 environment</a:t>
            </a:r>
            <a:endParaRPr lang="en-GB" noProof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9978FDA-9EEE-F2D8-05B4-B6B73D12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3296303-0EB5-0D18-D835-66083AA50D6D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GB" sz="1000" noProof="0" smtClean="0">
                <a:solidFill>
                  <a:schemeClr val="bg1"/>
                </a:solidFill>
                <a:latin typeface="Open Sans"/>
                <a:cs typeface="Open Sans"/>
              </a:rPr>
              <a:t>4</a:t>
            </a:fld>
            <a:endParaRPr lang="en-GB" sz="2100" noProof="0">
              <a:solidFill>
                <a:schemeClr val="bg1"/>
              </a:solidFill>
            </a:endParaRPr>
          </a:p>
        </p:txBody>
      </p:sp>
      <p:pic>
        <p:nvPicPr>
          <p:cNvPr id="3" name="Imagen 4" descr="A white outline of a cloud with a red line&#10;&#10;AI-generated content may be incorrect.">
            <a:extLst>
              <a:ext uri="{FF2B5EF4-FFF2-40B4-BE49-F238E27FC236}">
                <a16:creationId xmlns:a16="http://schemas.microsoft.com/office/drawing/2014/main" id="{1E34FE96-1142-3EEE-3010-BA832AEA3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824" y="5122000"/>
            <a:ext cx="720000" cy="72000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585A121D-1F86-614E-38D7-E15FBC591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40" y="2656644"/>
            <a:ext cx="720304" cy="720000"/>
          </a:xfrm>
          <a:prstGeom prst="rect">
            <a:avLst/>
          </a:prstGeom>
        </p:spPr>
      </p:pic>
      <p:pic>
        <p:nvPicPr>
          <p:cNvPr id="8" name="Imagen 10" descr="A white line on a black background&#10;&#10;AI-generated content may be incorrect.">
            <a:extLst>
              <a:ext uri="{FF2B5EF4-FFF2-40B4-BE49-F238E27FC236}">
                <a16:creationId xmlns:a16="http://schemas.microsoft.com/office/drawing/2014/main" id="{FEDAE0A2-66A5-1477-94E9-5B29EC2E5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07" y="5063817"/>
            <a:ext cx="720000" cy="720000"/>
          </a:xfrm>
          <a:prstGeom prst="rect">
            <a:avLst/>
          </a:prstGeom>
        </p:spPr>
      </p:pic>
      <p:pic>
        <p:nvPicPr>
          <p:cNvPr id="11" name="Imagen 11" descr="A white line with a drop of water&#10;&#10;AI-generated content may be incorrect.">
            <a:extLst>
              <a:ext uri="{FF2B5EF4-FFF2-40B4-BE49-F238E27FC236}">
                <a16:creationId xmlns:a16="http://schemas.microsoft.com/office/drawing/2014/main" id="{3F55972A-8BB3-2C16-889A-818747EF6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824" y="2656644"/>
            <a:ext cx="720000" cy="7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E4F9F2-0D5C-4CA8-C947-404AE9011838}"/>
              </a:ext>
            </a:extLst>
          </p:cNvPr>
          <p:cNvSpPr txBox="1"/>
          <p:nvPr/>
        </p:nvSpPr>
        <p:spPr>
          <a:xfrm>
            <a:off x="7034787" y="2543750"/>
            <a:ext cx="525578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en-GB" sz="1400" b="1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QUALITY AND USAGE</a:t>
            </a:r>
          </a:p>
          <a:p>
            <a:r>
              <a:rPr lang="en-GB" sz="14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scarcity, wastewater and contamination</a:t>
            </a:r>
          </a:p>
          <a:p>
            <a:endParaRPr lang="en-GB" sz="1200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Covering for outdoor paintworks (ca. 50% of refit yards don’t use this properly or at all)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treatment systems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Drone monitoring, collecting/absorbing spills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 based filtration and quality monitoring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Fish nurseries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circular water treatment</a:t>
            </a:r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200" b="1" kern="1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200" b="1" kern="1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VOCs REDUCTION (PAINTWORKS)</a:t>
            </a:r>
          </a:p>
          <a:p>
            <a:r>
              <a:rPr lang="en-GB" sz="1400" noProof="0">
                <a:solidFill>
                  <a:schemeClr val="bg1"/>
                </a:solidFill>
                <a:latin typeface="Open Sans" panose="020B0606030504020204" pitchFamily="34" charset="0"/>
              </a:rPr>
              <a:t>Worker s</a:t>
            </a:r>
            <a:r>
              <a:rPr lang="en-GB" sz="1400" noProof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afety and emissions</a:t>
            </a:r>
          </a:p>
          <a:p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 filters and VOC monitoring software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Ionization system to scrub VOCs from air in tents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paint centres 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FD9D3F9F-9504-1D62-D487-65542ACC0264}"/>
              </a:ext>
            </a:extLst>
          </p:cNvPr>
          <p:cNvSpPr txBox="1"/>
          <p:nvPr/>
        </p:nvSpPr>
        <p:spPr>
          <a:xfrm>
            <a:off x="1159005" y="2764494"/>
            <a:ext cx="4975340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EFFICIENCY AND TRANSITION</a:t>
            </a:r>
          </a:p>
          <a:p>
            <a:r>
              <a:rPr lang="en-GB" sz="1400" noProof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E.g</a:t>
            </a:r>
            <a:r>
              <a:rPr lang="en-GB" sz="140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GB" sz="1400" noProof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GB" sz="1400" noProof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Energy consumption from docked yachts and shipyard</a:t>
            </a:r>
          </a:p>
          <a:p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Electrified docks with all vessels provided shore power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 panels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ISO50001 energy mgmt. system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Efficiency with new tech, e.g. electric heating during painting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HVO, substitution of old equipment &amp; vehicles</a:t>
            </a:r>
          </a:p>
          <a:p>
            <a:r>
              <a:rPr lang="en-GB" sz="1200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4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400" b="1" kern="100" noProof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kern="100" noProof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WASTE MANAGEMENT AND CIRCULAR ECONOMY</a:t>
            </a:r>
          </a:p>
          <a:p>
            <a:r>
              <a:rPr lang="en-GB" sz="14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and toxic waste</a:t>
            </a:r>
            <a:endParaRPr lang="en-GB" sz="1400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200" b="1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 methods for reusing and recycling plastic protection and shoe covers.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1200" kern="100" noProof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Hazardous waste fully covered (dedicated person)</a:t>
            </a:r>
          </a:p>
          <a:p>
            <a:endParaRPr lang="en-GB" sz="1200" kern="100" noProof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139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3CC6-60D1-268C-0C5B-05A38162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4609C59-BA13-F165-5F43-EED91A73253A}"/>
              </a:ext>
            </a:extLst>
          </p:cNvPr>
          <p:cNvSpPr/>
          <p:nvPr/>
        </p:nvSpPr>
        <p:spPr>
          <a:xfrm>
            <a:off x="160" y="90"/>
            <a:ext cx="12191680" cy="6868576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pic>
        <p:nvPicPr>
          <p:cNvPr id="9" name="Imagen 8" descr="Un edificio de fondo&#10;&#10;El contenido generado por IA puede ser incorrecto.">
            <a:extLst>
              <a:ext uri="{FF2B5EF4-FFF2-40B4-BE49-F238E27FC236}">
                <a16:creationId xmlns:a16="http://schemas.microsoft.com/office/drawing/2014/main" id="{70D58D01-9903-5057-1D4F-EB493807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25542" b="736"/>
          <a:stretch/>
        </p:blipFill>
        <p:spPr>
          <a:xfrm flipH="1">
            <a:off x="5495947" y="0"/>
            <a:ext cx="6695892" cy="68792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241E90-F746-664B-D72A-91897BA0434E}"/>
              </a:ext>
            </a:extLst>
          </p:cNvPr>
          <p:cNvSpPr txBox="1"/>
          <p:nvPr/>
        </p:nvSpPr>
        <p:spPr>
          <a:xfrm>
            <a:off x="462190" y="1259748"/>
            <a:ext cx="2673613" cy="1014120"/>
          </a:xfrm>
          <a:prstGeom prst="rect">
            <a:avLst/>
          </a:prstGeom>
          <a:noFill/>
        </p:spPr>
        <p:txBody>
          <a:bodyPr wrap="none" lIns="91438" tIns="45718" rIns="91438" bIns="45718" rtlCol="0" anchor="t">
            <a:spAutoFit/>
          </a:bodyPr>
          <a:lstStyle/>
          <a:p>
            <a:r>
              <a:rPr lang="es-ES" sz="295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</a:t>
            </a:r>
            <a:r>
              <a:rPr lang="es-ES" sz="295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A</a:t>
            </a:r>
            <a:endParaRPr lang="es-ES" sz="2995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s-ES" sz="295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Reduce </a:t>
            </a:r>
            <a:r>
              <a:rPr lang="es-ES" sz="295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VOCs</a:t>
            </a:r>
            <a:endParaRPr lang="es-ES" sz="295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10D77EFA-C050-9014-0E97-E3E39D114A80}"/>
              </a:ext>
            </a:extLst>
          </p:cNvPr>
          <p:cNvSpPr/>
          <p:nvPr/>
        </p:nvSpPr>
        <p:spPr>
          <a:xfrm>
            <a:off x="9212458" y="0"/>
            <a:ext cx="3488616" cy="2810577"/>
          </a:xfrm>
          <a:custGeom>
            <a:avLst/>
            <a:gdLst>
              <a:gd name="connsiteX0" fmla="*/ 1987296 w 3889248"/>
              <a:gd name="connsiteY0" fmla="*/ 12192 h 3133344"/>
              <a:gd name="connsiteX1" fmla="*/ 0 w 3889248"/>
              <a:gd name="connsiteY1" fmla="*/ 3133344 h 3133344"/>
              <a:gd name="connsiteX2" fmla="*/ 1926336 w 3889248"/>
              <a:gd name="connsiteY2" fmla="*/ 3133344 h 3133344"/>
              <a:gd name="connsiteX3" fmla="*/ 3889248 w 3889248"/>
              <a:gd name="connsiteY3" fmla="*/ 0 h 3133344"/>
              <a:gd name="connsiteX4" fmla="*/ 3535680 w 3889248"/>
              <a:gd name="connsiteY4" fmla="*/ 12192 h 3133344"/>
              <a:gd name="connsiteX5" fmla="*/ 2048256 w 3889248"/>
              <a:gd name="connsiteY5" fmla="*/ 2414016 h 3133344"/>
              <a:gd name="connsiteX6" fmla="*/ 768096 w 3889248"/>
              <a:gd name="connsiteY6" fmla="*/ 2414016 h 3133344"/>
              <a:gd name="connsiteX7" fmla="*/ 2328672 w 3889248"/>
              <a:gd name="connsiteY7" fmla="*/ 0 h 3133344"/>
              <a:gd name="connsiteX8" fmla="*/ 1987296 w 3889248"/>
              <a:gd name="connsiteY8" fmla="*/ 12192 h 313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248" h="3133344">
                <a:moveTo>
                  <a:pt x="1987296" y="12192"/>
                </a:moveTo>
                <a:lnTo>
                  <a:pt x="0" y="3133344"/>
                </a:lnTo>
                <a:lnTo>
                  <a:pt x="1926336" y="3133344"/>
                </a:lnTo>
                <a:lnTo>
                  <a:pt x="3889248" y="0"/>
                </a:lnTo>
                <a:lnTo>
                  <a:pt x="3535680" y="12192"/>
                </a:lnTo>
                <a:lnTo>
                  <a:pt x="2048256" y="2414016"/>
                </a:lnTo>
                <a:lnTo>
                  <a:pt x="768096" y="2414016"/>
                </a:lnTo>
                <a:lnTo>
                  <a:pt x="2328672" y="0"/>
                </a:lnTo>
                <a:lnTo>
                  <a:pt x="1987296" y="12192"/>
                </a:lnTo>
                <a:close/>
              </a:path>
            </a:pathLst>
          </a:custGeom>
          <a:solidFill>
            <a:srgbClr val="B6B0A6">
              <a:alpha val="815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A95E152-FF75-8C63-6058-6F65D55A3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6F349BD-42BA-EEC3-C15A-CB5D50E9E1C3}"/>
              </a:ext>
            </a:extLst>
          </p:cNvPr>
          <p:cNvSpPr txBox="1"/>
          <p:nvPr/>
        </p:nvSpPr>
        <p:spPr>
          <a:xfrm>
            <a:off x="351692" y="2647312"/>
            <a:ext cx="397967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Innovative filtration system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Powered by 100% renewable energy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22,000kg VOCs generated before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97.1% VOC reduction after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Dedicated fittings centre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4B5203F-687F-3170-8050-01C18077B45F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5</a:t>
            </a:fld>
            <a:endParaRPr lang="es-ES" sz="2100">
              <a:solidFill>
                <a:schemeClr val="bg1"/>
              </a:solidFill>
            </a:endParaRPr>
          </a:p>
        </p:txBody>
      </p:sp>
      <p:pic>
        <p:nvPicPr>
          <p:cNvPr id="2" name="Imagen 4" descr="A white outline of a cloud with a red line&#10;&#10;AI-generated content may be incorrect.">
            <a:extLst>
              <a:ext uri="{FF2B5EF4-FFF2-40B4-BE49-F238E27FC236}">
                <a16:creationId xmlns:a16="http://schemas.microsoft.com/office/drawing/2014/main" id="{6FAF7540-B195-4CBB-2434-3C7D5E6D6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3658" y="1663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493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F114-0AB5-2DCB-21B1-BB0D92C1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423450F-B8DC-C97F-6300-85226FFFC510}"/>
              </a:ext>
            </a:extLst>
          </p:cNvPr>
          <p:cNvSpPr/>
          <p:nvPr/>
        </p:nvSpPr>
        <p:spPr>
          <a:xfrm>
            <a:off x="160" y="90"/>
            <a:ext cx="5495947" cy="6868576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978E01-D5B5-3E0E-F718-2B96C5891BFA}"/>
              </a:ext>
            </a:extLst>
          </p:cNvPr>
          <p:cNvSpPr txBox="1"/>
          <p:nvPr/>
        </p:nvSpPr>
        <p:spPr>
          <a:xfrm>
            <a:off x="462190" y="1259748"/>
            <a:ext cx="4331191" cy="1014120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995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es-ES" sz="2995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995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</a:t>
            </a:r>
            <a:r>
              <a:rPr lang="es-ES" sz="2995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a gas </a:t>
            </a:r>
          </a:p>
          <a:p>
            <a:r>
              <a:rPr lang="es-ES" sz="2995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washer</a:t>
            </a:r>
            <a:r>
              <a:rPr lang="es-ES" sz="2995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995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filtering</a:t>
            </a:r>
            <a:r>
              <a:rPr lang="es-ES" sz="2995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995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system</a:t>
            </a:r>
            <a:endParaRPr lang="es-ES" sz="2995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3C38A27-13CF-2CC8-E06B-091AF131A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0621CC9-5475-66DA-D1B9-0D97184DC912}"/>
              </a:ext>
            </a:extLst>
          </p:cNvPr>
          <p:cNvSpPr txBox="1"/>
          <p:nvPr/>
        </p:nvSpPr>
        <p:spPr>
          <a:xfrm>
            <a:off x="361556" y="2810577"/>
            <a:ext cx="4654673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VOC emission compliance. Directive 2010/75/EU on industrial emissions. Filters &gt;97% of solid particles and VOC.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Meets directive 2014/34/EU related to equipment intended for use in potentially explosive atmospheres.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Easy installation and use. Continuous unattended operation.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Low waste impact. No solid filters.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Scalable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Real time monitoring consumption.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457848-CFEE-F53E-DC43-089AE2D4CCC8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6</a:t>
            </a:fld>
            <a:endParaRPr lang="es-ES" sz="2100">
              <a:solidFill>
                <a:schemeClr val="bg1"/>
              </a:solidFill>
            </a:endParaRPr>
          </a:p>
        </p:txBody>
      </p:sp>
      <p:pic>
        <p:nvPicPr>
          <p:cNvPr id="2" name="Imagen 1" descr="Imagen que contiene Tabla&#10;&#10;Descripción generada automáticamente">
            <a:extLst>
              <a:ext uri="{FF2B5EF4-FFF2-40B4-BE49-F238E27FC236}">
                <a16:creationId xmlns:a16="http://schemas.microsoft.com/office/drawing/2014/main" id="{37F0D3BE-3D48-F40C-E0C4-A7E99960AF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4828" t="25626" r="3071" b="4298"/>
          <a:stretch/>
        </p:blipFill>
        <p:spPr>
          <a:xfrm>
            <a:off x="7504950" y="4168467"/>
            <a:ext cx="4166448" cy="2204622"/>
          </a:xfrm>
          <a:prstGeom prst="rect">
            <a:avLst/>
          </a:prstGeom>
        </p:spPr>
      </p:pic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FCB7642-0688-7254-276A-A361CF46AF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659" t="10891" r="6113" b="2590"/>
          <a:stretch/>
        </p:blipFill>
        <p:spPr>
          <a:xfrm>
            <a:off x="7514575" y="827565"/>
            <a:ext cx="4132147" cy="27386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E1DC5D2-612B-369B-26D6-A81284A10762}"/>
              </a:ext>
            </a:extLst>
          </p:cNvPr>
          <p:cNvSpPr txBox="1"/>
          <p:nvPr/>
        </p:nvSpPr>
        <p:spPr>
          <a:xfrm>
            <a:off x="8735889" y="481706"/>
            <a:ext cx="2985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105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ACTIVE CARBON DRY FILTER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ED0F4A9-EE61-EEEA-E9D6-A3C7EA26ED47}"/>
              </a:ext>
            </a:extLst>
          </p:cNvPr>
          <p:cNvCxnSpPr/>
          <p:nvPr/>
        </p:nvCxnSpPr>
        <p:spPr>
          <a:xfrm flipH="1">
            <a:off x="7514575" y="776784"/>
            <a:ext cx="4090050" cy="0"/>
          </a:xfrm>
          <a:prstGeom prst="line">
            <a:avLst/>
          </a:prstGeom>
          <a:ln w="12700">
            <a:solidFill>
              <a:srgbClr val="545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174CA4-7A7E-F1E8-0AF4-50D4BF0BC772}"/>
              </a:ext>
            </a:extLst>
          </p:cNvPr>
          <p:cNvSpPr txBox="1"/>
          <p:nvPr/>
        </p:nvSpPr>
        <p:spPr>
          <a:xfrm>
            <a:off x="10964056" y="3831379"/>
            <a:ext cx="747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105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WASHER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458B6F8-D7D6-CD8F-3649-04C5058BA4E8}"/>
              </a:ext>
            </a:extLst>
          </p:cNvPr>
          <p:cNvCxnSpPr/>
          <p:nvPr/>
        </p:nvCxnSpPr>
        <p:spPr>
          <a:xfrm flipH="1">
            <a:off x="7504950" y="4126457"/>
            <a:ext cx="4090050" cy="0"/>
          </a:xfrm>
          <a:prstGeom prst="line">
            <a:avLst/>
          </a:prstGeom>
          <a:ln w="12700">
            <a:solidFill>
              <a:srgbClr val="545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B28058F-5592-B8FD-A078-21066F055953}"/>
              </a:ext>
            </a:extLst>
          </p:cNvPr>
          <p:cNvSpPr txBox="1"/>
          <p:nvPr/>
        </p:nvSpPr>
        <p:spPr>
          <a:xfrm>
            <a:off x="5495388" y="4873713"/>
            <a:ext cx="200115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1400" noProof="0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VLE = 75 </a:t>
            </a:r>
            <a:r>
              <a:rPr lang="es-ES_tradnl" sz="1400" noProof="0" err="1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mgC</a:t>
            </a:r>
            <a:r>
              <a:rPr lang="es-ES_tradnl" sz="1400" noProof="0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/Nm</a:t>
            </a:r>
            <a:r>
              <a:rPr lang="es-ES_tradnl" sz="1400" baseline="30000" noProof="0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3</a:t>
            </a:r>
            <a:endParaRPr lang="es-ES_tradnl" sz="1400" noProof="0">
              <a:solidFill>
                <a:srgbClr val="DA291C"/>
              </a:solidFill>
              <a:latin typeface="Open Sans"/>
              <a:ea typeface="Open Sans"/>
              <a:cs typeface="Open Sans"/>
            </a:endParaRPr>
          </a:p>
          <a:p>
            <a:pPr algn="r"/>
            <a:r>
              <a:rPr lang="es-ES_tradnl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Official</a:t>
            </a:r>
            <a:r>
              <a:rPr lang="es-ES_tradnl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_tradnl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avg</a:t>
            </a:r>
            <a:r>
              <a:rPr lang="es-ES_tradnl" sz="120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. c</a:t>
            </a:r>
            <a:r>
              <a:rPr lang="es-ES_tradnl" sz="1200" noProof="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oncentration</a:t>
            </a:r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: </a:t>
            </a:r>
          </a:p>
          <a:p>
            <a:pPr algn="r"/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23 </a:t>
            </a:r>
            <a:r>
              <a:rPr lang="es-ES_tradnl" sz="1200" noProof="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mgC</a:t>
            </a:r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/Nm</a:t>
            </a:r>
            <a:r>
              <a:rPr lang="es-ES_tradnl" sz="1200" baseline="300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3</a:t>
            </a:r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830491-39C0-6AB9-90FC-7E8B8F5B0F0B}"/>
              </a:ext>
            </a:extLst>
          </p:cNvPr>
          <p:cNvSpPr txBox="1"/>
          <p:nvPr/>
        </p:nvSpPr>
        <p:spPr>
          <a:xfrm>
            <a:off x="5377625" y="3014713"/>
            <a:ext cx="2105064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1400" noProof="0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VLE = 75 </a:t>
            </a:r>
            <a:r>
              <a:rPr lang="es-ES_tradnl" sz="1400" noProof="0" err="1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mgC</a:t>
            </a:r>
            <a:r>
              <a:rPr lang="es-ES_tradnl" sz="1400" noProof="0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/Nm</a:t>
            </a:r>
            <a:r>
              <a:rPr lang="es-ES_tradnl" sz="1400" baseline="30000" noProof="0">
                <a:solidFill>
                  <a:srgbClr val="DA291C"/>
                </a:solidFill>
                <a:latin typeface="Open Sans"/>
                <a:ea typeface="Open Sans"/>
                <a:cs typeface="Open Sans"/>
              </a:rPr>
              <a:t>3</a:t>
            </a:r>
          </a:p>
          <a:p>
            <a:pPr algn="r"/>
            <a:r>
              <a:rPr lang="es-ES_tradnl" sz="120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Avg</a:t>
            </a:r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: 207 </a:t>
            </a:r>
            <a:r>
              <a:rPr lang="es-ES_tradnl" sz="1200" noProof="0" err="1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mgC</a:t>
            </a:r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/Nm</a:t>
            </a:r>
            <a:r>
              <a:rPr lang="es-ES_tradnl" sz="1200" baseline="300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3</a:t>
            </a:r>
            <a:r>
              <a:rPr lang="es-ES_tradnl" sz="1200" noProof="0">
                <a:solidFill>
                  <a:srgbClr val="545860"/>
                </a:solidFill>
                <a:latin typeface="Open Sans"/>
                <a:ea typeface="Open Sans"/>
                <a:cs typeface="Open Sans"/>
              </a:rPr>
              <a:t> 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A688B22-D2AE-2AF3-E9BC-F800DAEDCDE2}"/>
              </a:ext>
            </a:extLst>
          </p:cNvPr>
          <p:cNvCxnSpPr>
            <a:cxnSpLocks/>
          </p:cNvCxnSpPr>
          <p:nvPr/>
        </p:nvCxnSpPr>
        <p:spPr>
          <a:xfrm>
            <a:off x="7757962" y="3114431"/>
            <a:ext cx="3856288" cy="0"/>
          </a:xfrm>
          <a:prstGeom prst="line">
            <a:avLst/>
          </a:prstGeom>
          <a:ln w="25400">
            <a:solidFill>
              <a:srgbClr val="DA291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8D27629-C847-E0C0-E8BD-3F04D66380CA}"/>
              </a:ext>
            </a:extLst>
          </p:cNvPr>
          <p:cNvCxnSpPr>
            <a:cxnSpLocks/>
          </p:cNvCxnSpPr>
          <p:nvPr/>
        </p:nvCxnSpPr>
        <p:spPr>
          <a:xfrm>
            <a:off x="7790434" y="4893501"/>
            <a:ext cx="3856288" cy="0"/>
          </a:xfrm>
          <a:prstGeom prst="line">
            <a:avLst/>
          </a:prstGeom>
          <a:ln w="25400">
            <a:solidFill>
              <a:srgbClr val="DA291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QuadreDeText 3">
            <a:extLst>
              <a:ext uri="{FF2B5EF4-FFF2-40B4-BE49-F238E27FC236}">
                <a16:creationId xmlns:a16="http://schemas.microsoft.com/office/drawing/2014/main" id="{85D16EC7-7A7F-6209-FC3B-8270880FA26B}"/>
              </a:ext>
            </a:extLst>
          </p:cNvPr>
          <p:cNvSpPr txBox="1"/>
          <p:nvPr/>
        </p:nvSpPr>
        <p:spPr>
          <a:xfrm>
            <a:off x="7883236" y="4475018"/>
            <a:ext cx="72043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757070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Coat 1</a:t>
            </a:r>
          </a:p>
        </p:txBody>
      </p:sp>
      <p:sp>
        <p:nvSpPr>
          <p:cNvPr id="10" name="QuadreDeText 3">
            <a:extLst>
              <a:ext uri="{FF2B5EF4-FFF2-40B4-BE49-F238E27FC236}">
                <a16:creationId xmlns:a16="http://schemas.microsoft.com/office/drawing/2014/main" id="{7D9D98E7-279A-0458-1007-BB2AAB25CA18}"/>
              </a:ext>
            </a:extLst>
          </p:cNvPr>
          <p:cNvSpPr txBox="1"/>
          <p:nvPr/>
        </p:nvSpPr>
        <p:spPr>
          <a:xfrm>
            <a:off x="9227955" y="4209630"/>
            <a:ext cx="72043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757070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Coat 2</a:t>
            </a:r>
          </a:p>
        </p:txBody>
      </p:sp>
      <p:sp>
        <p:nvSpPr>
          <p:cNvPr id="14" name="QuadreDeText 3">
            <a:extLst>
              <a:ext uri="{FF2B5EF4-FFF2-40B4-BE49-F238E27FC236}">
                <a16:creationId xmlns:a16="http://schemas.microsoft.com/office/drawing/2014/main" id="{0DC12ECD-440F-8FE0-B9AF-A2405151A16A}"/>
              </a:ext>
            </a:extLst>
          </p:cNvPr>
          <p:cNvSpPr txBox="1"/>
          <p:nvPr/>
        </p:nvSpPr>
        <p:spPr>
          <a:xfrm>
            <a:off x="10893139" y="4574493"/>
            <a:ext cx="72043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757070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Coat 3</a:t>
            </a:r>
          </a:p>
        </p:txBody>
      </p:sp>
    </p:spTree>
    <p:extLst>
      <p:ext uri="{BB962C8B-B14F-4D97-AF65-F5344CB8AC3E}">
        <p14:creationId xmlns:p14="http://schemas.microsoft.com/office/powerpoint/2010/main" val="38283740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B9CF-B3E1-707B-502B-87A141ADB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FEAD3B2-B2DC-31EE-AB27-340814EC5EF7}"/>
              </a:ext>
            </a:extLst>
          </p:cNvPr>
          <p:cNvSpPr/>
          <p:nvPr/>
        </p:nvSpPr>
        <p:spPr>
          <a:xfrm>
            <a:off x="0" y="0"/>
            <a:ext cx="5495947" cy="6868576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5F0EB9-4536-C0C9-1B11-9723B3FD5194}"/>
              </a:ext>
            </a:extLst>
          </p:cNvPr>
          <p:cNvSpPr txBox="1"/>
          <p:nvPr/>
        </p:nvSpPr>
        <p:spPr>
          <a:xfrm>
            <a:off x="531620" y="1259748"/>
            <a:ext cx="3768476" cy="1935911"/>
          </a:xfrm>
          <a:prstGeom prst="rect">
            <a:avLst/>
          </a:prstGeom>
          <a:noFill/>
        </p:spPr>
        <p:txBody>
          <a:bodyPr wrap="square" lIns="91438" tIns="45718" rIns="91438" bIns="45718" rtlCol="0" anchor="t">
            <a:spAutoFit/>
          </a:bodyPr>
          <a:lstStyle/>
          <a:p>
            <a:r>
              <a:rPr lang="es-ES" sz="295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</a:t>
            </a:r>
            <a:r>
              <a:rPr lang="es-ES" sz="295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B</a:t>
            </a:r>
            <a:endParaRPr lang="es-ES" sz="2995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s-ES" sz="295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Heating</a:t>
            </a:r>
            <a:r>
              <a:rPr lang="es-ES" sz="295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95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systems</a:t>
            </a:r>
            <a:r>
              <a:rPr lang="es-ES" sz="295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&amp; </a:t>
            </a:r>
          </a:p>
          <a:p>
            <a:r>
              <a:rPr lang="es-ES" sz="295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energy</a:t>
            </a:r>
            <a:r>
              <a:rPr lang="es-ES" sz="295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transfer</a:t>
            </a:r>
          </a:p>
          <a:p>
            <a:endParaRPr lang="es-ES" sz="2995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1EB4C7-11B9-B69D-26D3-4CC0144C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3A7EED-A534-7E16-3E40-39EA5EFA4CDD}"/>
              </a:ext>
            </a:extLst>
          </p:cNvPr>
          <p:cNvSpPr txBox="1"/>
          <p:nvPr/>
        </p:nvSpPr>
        <p:spPr>
          <a:xfrm>
            <a:off x="351855" y="3041770"/>
            <a:ext cx="4342808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Transfer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from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diesel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alternative 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systems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100%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renewable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energy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sources</a:t>
            </a: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Automisation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and remote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monitoring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506378-E520-5FD7-2669-CB2FA27053D2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7</a:t>
            </a:fld>
            <a:endParaRPr lang="es-ES" sz="210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1D466CD0-1313-AE40-B5B9-76E993216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596366"/>
              </p:ext>
            </p:extLst>
          </p:nvPr>
        </p:nvGraphicFramePr>
        <p:xfrm>
          <a:off x="6096000" y="3716122"/>
          <a:ext cx="5508625" cy="258727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94250">
                  <a:extLst>
                    <a:ext uri="{9D8B030D-6E8A-4147-A177-3AD203B41FA5}">
                      <a16:colId xmlns:a16="http://schemas.microsoft.com/office/drawing/2014/main" val="1478279328"/>
                    </a:ext>
                  </a:extLst>
                </a:gridCol>
                <a:gridCol w="1749171">
                  <a:extLst>
                    <a:ext uri="{9D8B030D-6E8A-4147-A177-3AD203B41FA5}">
                      <a16:colId xmlns:a16="http://schemas.microsoft.com/office/drawing/2014/main" val="3119528402"/>
                    </a:ext>
                  </a:extLst>
                </a:gridCol>
                <a:gridCol w="1628215">
                  <a:extLst>
                    <a:ext uri="{9D8B030D-6E8A-4147-A177-3AD203B41FA5}">
                      <a16:colId xmlns:a16="http://schemas.microsoft.com/office/drawing/2014/main" val="224859809"/>
                    </a:ext>
                  </a:extLst>
                </a:gridCol>
                <a:gridCol w="1336989">
                  <a:extLst>
                    <a:ext uri="{9D8B030D-6E8A-4147-A177-3AD203B41FA5}">
                      <a16:colId xmlns:a16="http://schemas.microsoft.com/office/drawing/2014/main" val="3197660745"/>
                    </a:ext>
                  </a:extLst>
                </a:gridCol>
              </a:tblGrid>
              <a:tr h="842080"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>
                          <a:solidFill>
                            <a:srgbClr val="5458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>
                          <a:solidFill>
                            <a:srgbClr val="5458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REAL DIESEL CONSUMPTION FROM HEATERS (L)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>
                          <a:solidFill>
                            <a:srgbClr val="5458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PROJECTION OF DIESEL CONSUMPTION FROM HEATERS (L)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kern="1200">
                          <a:solidFill>
                            <a:srgbClr val="5458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REDUCTION  L/GT*DAY COMPARED TO 2019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08827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155.542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155.542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859647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129.011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141.333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9%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464738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171.937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217.343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21%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778487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77.589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159.414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51%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7968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61.716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138.608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55%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818946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28.554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135.196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79%</a:t>
                      </a:r>
                    </a:p>
                  </a:txBody>
                  <a:tcPr marL="45720" marR="457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B6B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468782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64776AC1-954B-823C-F16C-A85CF44E4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5" t="13867" r="1854" b="3844"/>
          <a:stretch/>
        </p:blipFill>
        <p:spPr>
          <a:xfrm>
            <a:off x="7103327" y="920137"/>
            <a:ext cx="4557053" cy="256321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C855A5-078D-8E8E-66DB-7C6AC17B2137}"/>
              </a:ext>
            </a:extLst>
          </p:cNvPr>
          <p:cNvSpPr txBox="1"/>
          <p:nvPr/>
        </p:nvSpPr>
        <p:spPr>
          <a:xfrm>
            <a:off x="8881762" y="481706"/>
            <a:ext cx="2839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1050" b="1">
                <a:solidFill>
                  <a:srgbClr val="545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 CONSUMPTION FROM HEATERS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C4C87F4-3A0A-3CB2-BF86-D234CB74699F}"/>
              </a:ext>
            </a:extLst>
          </p:cNvPr>
          <p:cNvCxnSpPr/>
          <p:nvPr/>
        </p:nvCxnSpPr>
        <p:spPr>
          <a:xfrm flipH="1">
            <a:off x="7514575" y="776784"/>
            <a:ext cx="4090050" cy="0"/>
          </a:xfrm>
          <a:prstGeom prst="line">
            <a:avLst/>
          </a:prstGeom>
          <a:ln w="12700">
            <a:solidFill>
              <a:srgbClr val="545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5">
            <a:extLst>
              <a:ext uri="{FF2B5EF4-FFF2-40B4-BE49-F238E27FC236}">
                <a16:creationId xmlns:a16="http://schemas.microsoft.com/office/drawing/2014/main" id="{DF4EC753-3A72-9685-6720-3B40172F5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889" y="130102"/>
            <a:ext cx="7203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77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9155-0E1A-A37F-9F06-8E687EFF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F21E6C4-487F-35EA-4F34-DDD51D7BDFB8}"/>
              </a:ext>
            </a:extLst>
          </p:cNvPr>
          <p:cNvSpPr/>
          <p:nvPr/>
        </p:nvSpPr>
        <p:spPr>
          <a:xfrm>
            <a:off x="160" y="90"/>
            <a:ext cx="12191680" cy="6868576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ADF4464-5E87-2D34-2D51-E452C97A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01EF1F8-6B7A-B881-A1C1-E8F85BC42C86}"/>
              </a:ext>
            </a:extLst>
          </p:cNvPr>
          <p:cNvSpPr txBox="1"/>
          <p:nvPr/>
        </p:nvSpPr>
        <p:spPr>
          <a:xfrm>
            <a:off x="462190" y="1259748"/>
            <a:ext cx="2744658" cy="1935911"/>
          </a:xfrm>
          <a:prstGeom prst="rect">
            <a:avLst/>
          </a:prstGeom>
          <a:noFill/>
        </p:spPr>
        <p:txBody>
          <a:bodyPr wrap="none" lIns="91438" tIns="45718" rIns="91438" bIns="45718" rtlCol="0" anchor="t">
            <a:spAutoFit/>
          </a:bodyPr>
          <a:lstStyle/>
          <a:p>
            <a:r>
              <a:rPr lang="es-ES" sz="295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 C</a:t>
            </a:r>
            <a:endParaRPr lang="en-US">
              <a:solidFill>
                <a:schemeClr val="bg1"/>
              </a:solidFill>
            </a:endParaRPr>
          </a:p>
          <a:p>
            <a:r>
              <a:rPr lang="es-ES" sz="2995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Plastic</a:t>
            </a:r>
            <a:r>
              <a:rPr lang="es-ES" sz="2995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995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waste</a:t>
            </a:r>
            <a:endParaRPr lang="es-ES" sz="2995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s-ES" sz="2995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management</a:t>
            </a:r>
            <a:endParaRPr lang="es-ES" sz="2995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endParaRPr lang="es-ES" sz="2995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3CB225-42BA-4D94-E611-A35EF5DB3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b="32813"/>
          <a:stretch/>
        </p:blipFill>
        <p:spPr>
          <a:xfrm>
            <a:off x="4696245" y="0"/>
            <a:ext cx="7510985" cy="3429000"/>
          </a:xfrm>
          <a:prstGeom prst="rect">
            <a:avLst/>
          </a:prstGeom>
        </p:spPr>
      </p:pic>
      <p:pic>
        <p:nvPicPr>
          <p:cNvPr id="10" name="Imagen 9" descr="Imagen que contiene persona, interior, hombre, azul&#10;&#10;El contenido generado por IA puede ser incorrecto.">
            <a:extLst>
              <a:ext uri="{FF2B5EF4-FFF2-40B4-BE49-F238E27FC236}">
                <a16:creationId xmlns:a16="http://schemas.microsoft.com/office/drawing/2014/main" id="{1194CCA1-CBA5-BC94-F247-AD25CDC8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b="22772"/>
          <a:stretch/>
        </p:blipFill>
        <p:spPr>
          <a:xfrm>
            <a:off x="4691063" y="3428910"/>
            <a:ext cx="7516167" cy="34397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45A652D-CFE4-4977-7D84-21D9F7BCCB4D}"/>
              </a:ext>
            </a:extLst>
          </p:cNvPr>
          <p:cNvSpPr txBox="1"/>
          <p:nvPr/>
        </p:nvSpPr>
        <p:spPr>
          <a:xfrm>
            <a:off x="351855" y="3041770"/>
            <a:ext cx="3841702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Collaborative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project</a:t>
            </a: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Responsible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cleaning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method</a:t>
            </a: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Capacity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process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approx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 200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tonnes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plastic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per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year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789305" lvl="1" indent="-285750">
              <a:buFont typeface="Arial" panose="020B0604020202020204" pitchFamily="34" charset="0"/>
              <a:buChar char="•"/>
            </a:pPr>
            <a:endParaRPr lang="es-ES">
              <a:solidFill>
                <a:schemeClr val="bg1"/>
              </a:solidFill>
            </a:endParaRPr>
          </a:p>
          <a:p>
            <a:pPr marL="789305" lvl="1" indent="-285750">
              <a:buFont typeface="Arial" panose="020B0604020202020204" pitchFamily="34" charset="0"/>
              <a:buChar char="•"/>
            </a:pP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Community</a:t>
            </a:r>
            <a:r>
              <a:rPr lang="es-ES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14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initiatives</a:t>
            </a:r>
            <a:endParaRPr lang="es-ES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66797A-BCE6-5249-0AC9-F32700392D8F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8</a:t>
            </a:fld>
            <a:endParaRPr lang="es-ES" sz="2100">
              <a:solidFill>
                <a:schemeClr val="bg1"/>
              </a:solidFill>
            </a:endParaRPr>
          </a:p>
        </p:txBody>
      </p:sp>
      <p:pic>
        <p:nvPicPr>
          <p:cNvPr id="3" name="Imagen 10" descr="A white line on a black background&#10;&#10;AI-generated content may be incorrect.">
            <a:extLst>
              <a:ext uri="{FF2B5EF4-FFF2-40B4-BE49-F238E27FC236}">
                <a16:creationId xmlns:a16="http://schemas.microsoft.com/office/drawing/2014/main" id="{2767A3D3-AB30-5202-31C9-740730089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557" y="20469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4738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FB9CF-B3E1-707B-502B-87A141ADB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FEAD3B2-B2DC-31EE-AB27-340814EC5EF7}"/>
              </a:ext>
            </a:extLst>
          </p:cNvPr>
          <p:cNvSpPr/>
          <p:nvPr/>
        </p:nvSpPr>
        <p:spPr>
          <a:xfrm>
            <a:off x="160" y="90"/>
            <a:ext cx="5495947" cy="6868576"/>
          </a:xfrm>
          <a:prstGeom prst="rect">
            <a:avLst/>
          </a:prstGeom>
          <a:solidFill>
            <a:srgbClr val="545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5F0EB9-4536-C0C9-1B11-9723B3FD5194}"/>
              </a:ext>
            </a:extLst>
          </p:cNvPr>
          <p:cNvSpPr txBox="1"/>
          <p:nvPr/>
        </p:nvSpPr>
        <p:spPr>
          <a:xfrm>
            <a:off x="313507" y="1129650"/>
            <a:ext cx="5298882" cy="1938988"/>
          </a:xfrm>
          <a:prstGeom prst="rect">
            <a:avLst/>
          </a:prstGeom>
          <a:noFill/>
        </p:spPr>
        <p:txBody>
          <a:bodyPr wrap="none" lIns="91438" tIns="45718" rIns="91438" bIns="45718" rtlCol="0" anchor="t">
            <a:spAutoFit/>
          </a:bodyPr>
          <a:lstStyle/>
          <a:p>
            <a:r>
              <a:rPr lang="es-ES" sz="30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Initiative</a:t>
            </a:r>
            <a:r>
              <a:rPr lang="es-ES" sz="3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D</a:t>
            </a:r>
          </a:p>
          <a:p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Improve</a:t>
            </a:r>
            <a:r>
              <a:rPr lang="es-ES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port </a:t>
            </a:r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biodiversity</a:t>
            </a:r>
            <a:r>
              <a:rPr lang="es-ES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: </a:t>
            </a:r>
          </a:p>
          <a:p>
            <a:r>
              <a:rPr lang="es-ES" sz="30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Fish </a:t>
            </a:r>
            <a:r>
              <a:rPr lang="es-ES" sz="3000" b="1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Nurseries</a:t>
            </a:r>
            <a:endParaRPr lang="es-ES" sz="3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endParaRPr lang="es-ES" sz="30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1EB4C7-11B9-B69D-26D3-4CC0144C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564694"/>
            <a:ext cx="1134098" cy="3216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3A7EED-A534-7E16-3E40-39EA5EFA4CDD}"/>
              </a:ext>
            </a:extLst>
          </p:cNvPr>
          <p:cNvSpPr txBox="1"/>
          <p:nvPr/>
        </p:nvSpPr>
        <p:spPr>
          <a:xfrm>
            <a:off x="790522" y="3048542"/>
            <a:ext cx="434280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Enhancing biodiversity in port environments by encouraging the presence of marine life.</a:t>
            </a:r>
          </a:p>
          <a:p>
            <a:pPr marL="342900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4290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Supporting the development of juvenile fish populations through the creation of sheltered, structured habitats.</a:t>
            </a:r>
          </a:p>
          <a:p>
            <a:pPr marL="342900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4290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Promoting natural colonisation by benthic organisms, contributing to a richer marine ecosystem.</a:t>
            </a:r>
          </a:p>
          <a:p>
            <a:pPr marL="342900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4290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Regular testing and evaluation of the effectiveness of the nurseries.</a:t>
            </a:r>
          </a:p>
          <a:p>
            <a:pPr marL="342900" lvl="1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42900" lvl="1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Long-term ecological regeneration in areas impacted by port activity and infrastructure.</a:t>
            </a:r>
          </a:p>
          <a:p>
            <a:pPr marL="57150" lvl="1"/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57150" lvl="1"/>
            <a:endParaRPr lang="en-GB" sz="1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506378-E520-5FD7-2669-CB2FA27053D2}"/>
              </a:ext>
            </a:extLst>
          </p:cNvPr>
          <p:cNvSpPr txBox="1"/>
          <p:nvPr/>
        </p:nvSpPr>
        <p:spPr>
          <a:xfrm>
            <a:off x="11246955" y="6488590"/>
            <a:ext cx="474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07E9495B-05CC-43CC-ADE6-0785D227FC14}" type="slidenum">
              <a:rPr lang="en-US" sz="1000">
                <a:solidFill>
                  <a:schemeClr val="bg1"/>
                </a:solidFill>
                <a:latin typeface="Open Sans"/>
                <a:cs typeface="Open Sans"/>
              </a:rPr>
              <a:t>9</a:t>
            </a:fld>
            <a:endParaRPr lang="es-ES" sz="210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03E3DA-F503-B37C-66A4-2FCBE2B8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350" y="1128485"/>
            <a:ext cx="5911867" cy="42658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85D07DF-8129-E374-7A66-8CED9B002BF6}"/>
              </a:ext>
            </a:extLst>
          </p:cNvPr>
          <p:cNvSpPr txBox="1"/>
          <p:nvPr/>
        </p:nvSpPr>
        <p:spPr>
          <a:xfrm>
            <a:off x="7481798" y="494140"/>
            <a:ext cx="44740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50" b="1" cap="all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Positive Impact of Reed </a:t>
            </a:r>
            <a:r>
              <a:rPr lang="fr-FR" sz="1050" b="1" cap="all" err="1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Beds</a:t>
            </a:r>
            <a:r>
              <a:rPr lang="fr-FR" sz="1050" b="1" cap="all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fr-FR" sz="1050" b="1" cap="all" err="1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Juvenile</a:t>
            </a:r>
            <a:r>
              <a:rPr lang="fr-FR" sz="1050" b="1" cap="all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050" b="1" cap="all" err="1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Species</a:t>
            </a:r>
            <a:r>
              <a:rPr lang="fr-FR" sz="1050" b="1" cap="all">
                <a:solidFill>
                  <a:srgbClr val="65656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Diversity</a:t>
            </a:r>
          </a:p>
        </p:txBody>
      </p:sp>
      <p:pic>
        <p:nvPicPr>
          <p:cNvPr id="2" name="Imagen 11" descr="A white line with a drop of water&#10;&#10;AI-generated content may be incorrect.">
            <a:extLst>
              <a:ext uri="{FF2B5EF4-FFF2-40B4-BE49-F238E27FC236}">
                <a16:creationId xmlns:a16="http://schemas.microsoft.com/office/drawing/2014/main" id="{D3E07E56-306B-8C41-5B8D-EFA9D6E2A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729" y="166304"/>
            <a:ext cx="720000" cy="7200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6E95296-51D0-A271-4868-643524D42EA0}"/>
              </a:ext>
            </a:extLst>
          </p:cNvPr>
          <p:cNvCxnSpPr>
            <a:cxnSpLocks/>
          </p:cNvCxnSpPr>
          <p:nvPr/>
        </p:nvCxnSpPr>
        <p:spPr>
          <a:xfrm flipH="1">
            <a:off x="7514575" y="776784"/>
            <a:ext cx="4361739" cy="0"/>
          </a:xfrm>
          <a:prstGeom prst="line">
            <a:avLst/>
          </a:prstGeom>
          <a:ln w="12700">
            <a:solidFill>
              <a:srgbClr val="545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361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MB92 Group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B6B0A6"/>
      </a:accent1>
      <a:accent2>
        <a:srgbClr val="7D272D"/>
      </a:accent2>
      <a:accent3>
        <a:srgbClr val="545860"/>
      </a:accent3>
      <a:accent4>
        <a:srgbClr val="C6D1E6"/>
      </a:accent4>
      <a:accent5>
        <a:srgbClr val="FFFFFF"/>
      </a:accent5>
      <a:accent6>
        <a:srgbClr val="FFFFFF"/>
      </a:accent6>
      <a:hlink>
        <a:srgbClr val="034A90"/>
      </a:hlink>
      <a:folHlink>
        <a:srgbClr val="023160"/>
      </a:folHlink>
    </a:clrScheme>
    <a:fontScheme name="Personalizado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655e48-3f56-405f-aa1b-c7a5de440c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A5FCEB5F6BA4D9DDF3E2416EA54FC" ma:contentTypeVersion="16" ma:contentTypeDescription="Create a new document." ma:contentTypeScope="" ma:versionID="63d08b4fe6fb560e2ee59a6b19735248">
  <xsd:schema xmlns:xsd="http://www.w3.org/2001/XMLSchema" xmlns:xs="http://www.w3.org/2001/XMLSchema" xmlns:p="http://schemas.microsoft.com/office/2006/metadata/properties" xmlns:ns3="a1655e48-3f56-405f-aa1b-c7a5de440c16" xmlns:ns4="5cfde38b-c462-4f66-a5b6-aba57ef2ff64" targetNamespace="http://schemas.microsoft.com/office/2006/metadata/properties" ma:root="true" ma:fieldsID="145d7137bc724aa2f1c0f47fc34dcde5" ns3:_="" ns4:_="">
    <xsd:import namespace="a1655e48-3f56-405f-aa1b-c7a5de440c16"/>
    <xsd:import namespace="5cfde38b-c462-4f66-a5b6-aba57ef2ff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55e48-3f56-405f-aa1b-c7a5de440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de38b-c462-4f66-a5b6-aba57ef2f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57E228-D031-402D-BF13-92AEA2AC3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592E1-B0F8-4FA4-AD7C-B24B8598E0BD}">
  <ds:schemaRefs>
    <ds:schemaRef ds:uri="5cfde38b-c462-4f66-a5b6-aba57ef2ff64"/>
    <ds:schemaRef ds:uri="a1655e48-3f56-405f-aa1b-c7a5de440c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6BC676-37CB-470F-9507-8353F2A20710}">
  <ds:schemaRefs>
    <ds:schemaRef ds:uri="5cfde38b-c462-4f66-a5b6-aba57ef2ff64"/>
    <ds:schemaRef ds:uri="a1655e48-3f56-405f-aa1b-c7a5de440c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Grand écran</PresentationFormat>
  <Paragraphs>230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Georgia</vt:lpstr>
      <vt:lpstr>Open Sans</vt:lpstr>
      <vt:lpstr>Open Sans Medium</vt:lpstr>
      <vt:lpstr>Wingdings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Júlia Quintana</dc:creator>
  <cp:lastModifiedBy>Lucie Schmitt</cp:lastModifiedBy>
  <cp:revision>4</cp:revision>
  <cp:lastPrinted>2021-04-19T16:47:36Z</cp:lastPrinted>
  <dcterms:created xsi:type="dcterms:W3CDTF">2021-01-14T17:19:50Z</dcterms:created>
  <dcterms:modified xsi:type="dcterms:W3CDTF">2025-06-24T10:07:19Z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0x010100972A5FCEB5F6BA4D9DDF3E2416EA54FC</vt:lpwstr>
  </property>
</Properties>
</file>