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</p:sldIdLst>
  <p:sldSz cx="18288000" cy="10287000"/>
  <p:notesSz cx="6858000" cy="9144000"/>
  <p:embeddedFontLst>
    <p:embeddedFont>
      <p:font typeface="Cardo Bold" panose="020B0604020202020204" charset="-79"/>
      <p:regular r:id="rId23"/>
    </p:embeddedFont>
    <p:embeddedFont>
      <p:font typeface="Garet" panose="020B0604020202020204" charset="0"/>
      <p:regular r:id="rId24"/>
    </p:embeddedFont>
    <p:embeddedFont>
      <p:font typeface="Garet Bold" panose="020B0604020202020204" charset="0"/>
      <p:regular r:id="rId25"/>
    </p:embeddedFont>
    <p:embeddedFont>
      <p:font typeface="Garet Bold Italics" panose="020B0604020202020204" charset="0"/>
      <p:regular r:id="rId26"/>
    </p:embeddedFont>
    <p:embeddedFont>
      <p:font typeface="Garet Italics" panose="020B0604020202020204" charset="0"/>
      <p:regular r:id="rId27"/>
    </p:embeddedFont>
    <p:embeddedFont>
      <p:font typeface="Glacial Indifference" panose="020B0604020202020204" charset="0"/>
      <p:regular r:id="rId28"/>
    </p:embeddedFont>
    <p:embeddedFont>
      <p:font typeface="Glacial Indifference Bold" panose="020B0604020202020204" charset="0"/>
      <p:regular r:id="rId29"/>
    </p:embeddedFont>
    <p:embeddedFont>
      <p:font typeface="Glacial Indifference Bold Italics" panose="020B0604020202020204" charset="0"/>
      <p:regular r:id="rId30"/>
    </p:embeddedFont>
    <p:embeddedFont>
      <p:font typeface="Open Sans" panose="020B0606030504020204" pitchFamily="34" charset="0"/>
      <p:regular r:id="rId31"/>
    </p:embeddedFont>
    <p:embeddedFont>
      <p:font typeface="Open Sauce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2634" y="12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7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837289" y="1703010"/>
            <a:ext cx="10538211" cy="630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4400" b="1" spc="-52" dirty="0">
                <a:solidFill>
                  <a:srgbClr val="1A4E93"/>
                </a:solidFill>
                <a:latin typeface="Cardo Bold"/>
                <a:ea typeface="Cardo Bold"/>
                <a:cs typeface="Cardo Bold"/>
                <a:sym typeface="Cardo Bold"/>
              </a:rPr>
              <a:t>Yacht mooring in the Mediterranean Sea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365967" y="6690202"/>
            <a:ext cx="427255" cy="551529"/>
            <a:chOff x="0" y="0"/>
            <a:chExt cx="611188" cy="788962"/>
          </a:xfrm>
        </p:grpSpPr>
        <p:sp>
          <p:nvSpPr>
            <p:cNvPr id="16" name="Freeform 16"/>
            <p:cNvSpPr/>
            <p:nvPr/>
          </p:nvSpPr>
          <p:spPr>
            <a:xfrm>
              <a:off x="63500" y="63500"/>
              <a:ext cx="484251" cy="103886"/>
            </a:xfrm>
            <a:custGeom>
              <a:avLst/>
              <a:gdLst/>
              <a:ahLst/>
              <a:cxnLst/>
              <a:rect l="l" t="t" r="r" b="b"/>
              <a:pathLst>
                <a:path w="484251" h="103886">
                  <a:moveTo>
                    <a:pt x="0" y="103886"/>
                  </a:moveTo>
                  <a:lnTo>
                    <a:pt x="484251" y="103886"/>
                  </a:lnTo>
                  <a:lnTo>
                    <a:pt x="4842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41681" y="221742"/>
              <a:ext cx="127889" cy="503682"/>
            </a:xfrm>
            <a:custGeom>
              <a:avLst/>
              <a:gdLst/>
              <a:ahLst/>
              <a:cxnLst/>
              <a:rect l="l" t="t" r="r" b="b"/>
              <a:pathLst>
                <a:path w="127889" h="503682">
                  <a:moveTo>
                    <a:pt x="0" y="503682"/>
                  </a:moveTo>
                  <a:lnTo>
                    <a:pt x="127889" y="503682"/>
                  </a:lnTo>
                  <a:lnTo>
                    <a:pt x="1278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928157" y="6690202"/>
            <a:ext cx="378022" cy="551882"/>
            <a:chOff x="0" y="0"/>
            <a:chExt cx="540766" cy="789470"/>
          </a:xfrm>
        </p:grpSpPr>
        <p:sp>
          <p:nvSpPr>
            <p:cNvPr id="19" name="Freeform 19"/>
            <p:cNvSpPr/>
            <p:nvPr/>
          </p:nvSpPr>
          <p:spPr>
            <a:xfrm>
              <a:off x="63500" y="63500"/>
              <a:ext cx="398145" cy="103886"/>
            </a:xfrm>
            <a:custGeom>
              <a:avLst/>
              <a:gdLst/>
              <a:ahLst/>
              <a:cxnLst/>
              <a:rect l="l" t="t" r="r" b="b"/>
              <a:pathLst>
                <a:path w="398145" h="103886">
                  <a:moveTo>
                    <a:pt x="398145" y="0"/>
                  </a:moveTo>
                  <a:lnTo>
                    <a:pt x="0" y="0"/>
                  </a:lnTo>
                  <a:lnTo>
                    <a:pt x="0" y="103886"/>
                  </a:lnTo>
                  <a:lnTo>
                    <a:pt x="398145" y="103886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63754" y="220472"/>
              <a:ext cx="413512" cy="505460"/>
            </a:xfrm>
            <a:custGeom>
              <a:avLst/>
              <a:gdLst/>
              <a:ahLst/>
              <a:cxnLst/>
              <a:rect l="l" t="t" r="r" b="b"/>
              <a:pathLst>
                <a:path w="413512" h="505460">
                  <a:moveTo>
                    <a:pt x="127762" y="0"/>
                  </a:moveTo>
                  <a:lnTo>
                    <a:pt x="0" y="0"/>
                  </a:lnTo>
                  <a:lnTo>
                    <a:pt x="0" y="505460"/>
                  </a:lnTo>
                  <a:lnTo>
                    <a:pt x="413512" y="505460"/>
                  </a:lnTo>
                  <a:lnTo>
                    <a:pt x="413512" y="401828"/>
                  </a:lnTo>
                  <a:lnTo>
                    <a:pt x="127762" y="401828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42570" y="340995"/>
              <a:ext cx="190627" cy="98552"/>
            </a:xfrm>
            <a:custGeom>
              <a:avLst/>
              <a:gdLst/>
              <a:ahLst/>
              <a:cxnLst/>
              <a:rect l="l" t="t" r="r" b="b"/>
              <a:pathLst>
                <a:path w="190627" h="98552">
                  <a:moveTo>
                    <a:pt x="190627" y="0"/>
                  </a:moveTo>
                  <a:lnTo>
                    <a:pt x="0" y="0"/>
                  </a:lnTo>
                  <a:lnTo>
                    <a:pt x="0" y="98552"/>
                  </a:lnTo>
                  <a:lnTo>
                    <a:pt x="190627" y="98552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7367978" y="7344431"/>
            <a:ext cx="1481913" cy="239779"/>
            <a:chOff x="0" y="0"/>
            <a:chExt cx="2119884" cy="343002"/>
          </a:xfrm>
        </p:grpSpPr>
        <p:sp>
          <p:nvSpPr>
            <p:cNvPr id="23" name="Freeform 23"/>
            <p:cNvSpPr/>
            <p:nvPr/>
          </p:nvSpPr>
          <p:spPr>
            <a:xfrm>
              <a:off x="63500" y="64008"/>
              <a:ext cx="103505" cy="213360"/>
            </a:xfrm>
            <a:custGeom>
              <a:avLst/>
              <a:gdLst/>
              <a:ahLst/>
              <a:cxnLst/>
              <a:rect l="l" t="t" r="r" b="b"/>
              <a:pathLst>
                <a:path w="103505" h="213360">
                  <a:moveTo>
                    <a:pt x="97790" y="0"/>
                  </a:moveTo>
                  <a:lnTo>
                    <a:pt x="5715" y="0"/>
                  </a:lnTo>
                  <a:cubicBezTo>
                    <a:pt x="3937" y="0"/>
                    <a:pt x="2413" y="1016"/>
                    <a:pt x="1397" y="2921"/>
                  </a:cubicBezTo>
                  <a:lnTo>
                    <a:pt x="0" y="6731"/>
                  </a:lnTo>
                  <a:lnTo>
                    <a:pt x="508" y="13716"/>
                  </a:lnTo>
                  <a:lnTo>
                    <a:pt x="4064" y="17780"/>
                  </a:lnTo>
                  <a:lnTo>
                    <a:pt x="44323" y="17780"/>
                  </a:lnTo>
                  <a:lnTo>
                    <a:pt x="44323" y="205740"/>
                  </a:lnTo>
                  <a:cubicBezTo>
                    <a:pt x="44323" y="208026"/>
                    <a:pt x="44958" y="209931"/>
                    <a:pt x="46355" y="211328"/>
                  </a:cubicBezTo>
                  <a:lnTo>
                    <a:pt x="49657" y="213360"/>
                  </a:lnTo>
                  <a:lnTo>
                    <a:pt x="55499" y="212725"/>
                  </a:lnTo>
                  <a:lnTo>
                    <a:pt x="59309" y="208026"/>
                  </a:lnTo>
                  <a:lnTo>
                    <a:pt x="59309" y="17907"/>
                  </a:lnTo>
                  <a:lnTo>
                    <a:pt x="97790" y="17907"/>
                  </a:lnTo>
                  <a:cubicBezTo>
                    <a:pt x="99568" y="17907"/>
                    <a:pt x="100965" y="17018"/>
                    <a:pt x="101854" y="15240"/>
                  </a:cubicBezTo>
                  <a:lnTo>
                    <a:pt x="103505" y="11303"/>
                  </a:lnTo>
                  <a:lnTo>
                    <a:pt x="102870" y="4445"/>
                  </a:lnTo>
                  <a:lnTo>
                    <a:pt x="99568" y="0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48031" y="64008"/>
              <a:ext cx="94361" cy="213487"/>
            </a:xfrm>
            <a:custGeom>
              <a:avLst/>
              <a:gdLst/>
              <a:ahLst/>
              <a:cxnLst/>
              <a:rect l="l" t="t" r="r" b="b"/>
              <a:pathLst>
                <a:path w="94361" h="213487">
                  <a:moveTo>
                    <a:pt x="88646" y="17907"/>
                  </a:moveTo>
                  <a:lnTo>
                    <a:pt x="91821" y="17018"/>
                  </a:lnTo>
                  <a:lnTo>
                    <a:pt x="94234" y="11049"/>
                  </a:lnTo>
                  <a:lnTo>
                    <a:pt x="92456" y="0"/>
                  </a:lnTo>
                  <a:lnTo>
                    <a:pt x="6858" y="0"/>
                  </a:lnTo>
                  <a:cubicBezTo>
                    <a:pt x="4953" y="0"/>
                    <a:pt x="3302" y="635"/>
                    <a:pt x="2032" y="2032"/>
                  </a:cubicBezTo>
                  <a:lnTo>
                    <a:pt x="0" y="495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032" y="211455"/>
                  </a:cubicBezTo>
                  <a:lnTo>
                    <a:pt x="4953" y="213487"/>
                  </a:lnTo>
                  <a:lnTo>
                    <a:pt x="88646" y="213487"/>
                  </a:lnTo>
                  <a:cubicBezTo>
                    <a:pt x="92456" y="213487"/>
                    <a:pt x="94361" y="210566"/>
                    <a:pt x="94361" y="204724"/>
                  </a:cubicBezTo>
                  <a:lnTo>
                    <a:pt x="93853" y="200025"/>
                  </a:lnTo>
                  <a:lnTo>
                    <a:pt x="90297" y="195580"/>
                  </a:lnTo>
                  <a:lnTo>
                    <a:pt x="15113" y="195580"/>
                  </a:lnTo>
                  <a:lnTo>
                    <a:pt x="15113" y="114808"/>
                  </a:lnTo>
                  <a:lnTo>
                    <a:pt x="51054" y="114808"/>
                  </a:lnTo>
                  <a:cubicBezTo>
                    <a:pt x="54864" y="114808"/>
                    <a:pt x="56769" y="112141"/>
                    <a:pt x="56769" y="106934"/>
                  </a:cubicBezTo>
                  <a:lnTo>
                    <a:pt x="56261" y="102362"/>
                  </a:lnTo>
                  <a:lnTo>
                    <a:pt x="52832" y="98171"/>
                  </a:lnTo>
                  <a:lnTo>
                    <a:pt x="15113" y="98171"/>
                  </a:lnTo>
                  <a:lnTo>
                    <a:pt x="15113" y="17907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420497" y="63881"/>
              <a:ext cx="95504" cy="215138"/>
            </a:xfrm>
            <a:custGeom>
              <a:avLst/>
              <a:gdLst/>
              <a:ahLst/>
              <a:cxnLst/>
              <a:rect l="l" t="t" r="r" b="b"/>
              <a:pathLst>
                <a:path w="95504" h="215138">
                  <a:moveTo>
                    <a:pt x="48133" y="18034"/>
                  </a:moveTo>
                  <a:lnTo>
                    <a:pt x="57912" y="18923"/>
                  </a:lnTo>
                  <a:lnTo>
                    <a:pt x="68961" y="24257"/>
                  </a:lnTo>
                  <a:lnTo>
                    <a:pt x="75184" y="32258"/>
                  </a:lnTo>
                  <a:lnTo>
                    <a:pt x="78994" y="42037"/>
                  </a:lnTo>
                  <a:lnTo>
                    <a:pt x="80137" y="50292"/>
                  </a:lnTo>
                  <a:lnTo>
                    <a:pt x="83058" y="60452"/>
                  </a:lnTo>
                  <a:lnTo>
                    <a:pt x="92456" y="59690"/>
                  </a:lnTo>
                  <a:lnTo>
                    <a:pt x="95377" y="53467"/>
                  </a:lnTo>
                  <a:cubicBezTo>
                    <a:pt x="95377" y="35179"/>
                    <a:pt x="91186" y="23749"/>
                    <a:pt x="82550" y="14351"/>
                  </a:cubicBezTo>
                  <a:cubicBezTo>
                    <a:pt x="74041" y="4826"/>
                    <a:pt x="62611" y="0"/>
                    <a:pt x="48133" y="0"/>
                  </a:cubicBezTo>
                  <a:cubicBezTo>
                    <a:pt x="33909" y="0"/>
                    <a:pt x="22225" y="5080"/>
                    <a:pt x="13208" y="15240"/>
                  </a:cubicBezTo>
                  <a:cubicBezTo>
                    <a:pt x="4318" y="25273"/>
                    <a:pt x="0" y="41021"/>
                    <a:pt x="0" y="62230"/>
                  </a:cubicBezTo>
                  <a:lnTo>
                    <a:pt x="0" y="152654"/>
                  </a:lnTo>
                  <a:cubicBezTo>
                    <a:pt x="0" y="174117"/>
                    <a:pt x="4318" y="189865"/>
                    <a:pt x="13081" y="199898"/>
                  </a:cubicBezTo>
                  <a:cubicBezTo>
                    <a:pt x="21844" y="209931"/>
                    <a:pt x="33401" y="215138"/>
                    <a:pt x="47498" y="215138"/>
                  </a:cubicBezTo>
                  <a:cubicBezTo>
                    <a:pt x="62230" y="215138"/>
                    <a:pt x="73787" y="210312"/>
                    <a:pt x="82423" y="200787"/>
                  </a:cubicBezTo>
                  <a:cubicBezTo>
                    <a:pt x="91059" y="191262"/>
                    <a:pt x="95504" y="179578"/>
                    <a:pt x="95504" y="165735"/>
                  </a:cubicBezTo>
                  <a:lnTo>
                    <a:pt x="94996" y="157988"/>
                  </a:lnTo>
                  <a:lnTo>
                    <a:pt x="90805" y="153797"/>
                  </a:lnTo>
                  <a:lnTo>
                    <a:pt x="80899" y="156337"/>
                  </a:lnTo>
                  <a:lnTo>
                    <a:pt x="79248" y="170307"/>
                  </a:lnTo>
                  <a:cubicBezTo>
                    <a:pt x="77851" y="176403"/>
                    <a:pt x="76581" y="179959"/>
                    <a:pt x="74676" y="184277"/>
                  </a:cubicBezTo>
                  <a:lnTo>
                    <a:pt x="69596" y="191897"/>
                  </a:lnTo>
                  <a:cubicBezTo>
                    <a:pt x="61087" y="196342"/>
                    <a:pt x="55626" y="197358"/>
                    <a:pt x="49149" y="197358"/>
                  </a:cubicBezTo>
                  <a:cubicBezTo>
                    <a:pt x="26543" y="197358"/>
                    <a:pt x="15113" y="182499"/>
                    <a:pt x="15113" y="152781"/>
                  </a:cubicBezTo>
                  <a:lnTo>
                    <a:pt x="15113" y="62357"/>
                  </a:lnTo>
                  <a:cubicBezTo>
                    <a:pt x="15113" y="32766"/>
                    <a:pt x="26162" y="18034"/>
                    <a:pt x="48260" y="18034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603758" y="64008"/>
              <a:ext cx="96774" cy="213487"/>
            </a:xfrm>
            <a:custGeom>
              <a:avLst/>
              <a:gdLst/>
              <a:ahLst/>
              <a:cxnLst/>
              <a:rect l="l" t="t" r="r" b="b"/>
              <a:pathLst>
                <a:path w="96774" h="213487">
                  <a:moveTo>
                    <a:pt x="89154" y="0"/>
                  </a:moveTo>
                  <a:lnTo>
                    <a:pt x="81534" y="2286"/>
                  </a:lnTo>
                  <a:lnTo>
                    <a:pt x="81534" y="94234"/>
                  </a:lnTo>
                  <a:lnTo>
                    <a:pt x="15113" y="94234"/>
                  </a:lnTo>
                  <a:lnTo>
                    <a:pt x="15113" y="7112"/>
                  </a:lnTo>
                  <a:cubicBezTo>
                    <a:pt x="15113" y="2413"/>
                    <a:pt x="12573" y="127"/>
                    <a:pt x="7620" y="127"/>
                  </a:cubicBezTo>
                  <a:lnTo>
                    <a:pt x="0" y="241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032" y="211455"/>
                  </a:cubicBezTo>
                  <a:lnTo>
                    <a:pt x="5461" y="213487"/>
                  </a:lnTo>
                  <a:lnTo>
                    <a:pt x="11430" y="212852"/>
                  </a:lnTo>
                  <a:lnTo>
                    <a:pt x="15240" y="208153"/>
                  </a:lnTo>
                  <a:lnTo>
                    <a:pt x="15240" y="110998"/>
                  </a:lnTo>
                  <a:lnTo>
                    <a:pt x="81661" y="110998"/>
                  </a:lnTo>
                  <a:lnTo>
                    <a:pt x="81661" y="205867"/>
                  </a:lnTo>
                  <a:cubicBezTo>
                    <a:pt x="81661" y="208153"/>
                    <a:pt x="82423" y="210058"/>
                    <a:pt x="83693" y="211455"/>
                  </a:cubicBezTo>
                  <a:lnTo>
                    <a:pt x="86995" y="213487"/>
                  </a:lnTo>
                  <a:lnTo>
                    <a:pt x="92964" y="212852"/>
                  </a:lnTo>
                  <a:lnTo>
                    <a:pt x="96774" y="208153"/>
                  </a:lnTo>
                  <a:lnTo>
                    <a:pt x="96774" y="7112"/>
                  </a:lnTo>
                  <a:cubicBezTo>
                    <a:pt x="96774" y="2413"/>
                    <a:pt x="94234" y="127"/>
                    <a:pt x="89154" y="12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800989" y="64008"/>
              <a:ext cx="96774" cy="213487"/>
            </a:xfrm>
            <a:custGeom>
              <a:avLst/>
              <a:gdLst/>
              <a:ahLst/>
              <a:cxnLst/>
              <a:rect l="l" t="t" r="r" b="b"/>
              <a:pathLst>
                <a:path w="96774" h="213487">
                  <a:moveTo>
                    <a:pt x="89281" y="0"/>
                  </a:moveTo>
                  <a:lnTo>
                    <a:pt x="81661" y="2286"/>
                  </a:lnTo>
                  <a:lnTo>
                    <a:pt x="81661" y="168656"/>
                  </a:lnTo>
                  <a:lnTo>
                    <a:pt x="19685" y="13462"/>
                  </a:lnTo>
                  <a:cubicBezTo>
                    <a:pt x="16002" y="4445"/>
                    <a:pt x="11938" y="0"/>
                    <a:pt x="7620" y="0"/>
                  </a:cubicBezTo>
                  <a:lnTo>
                    <a:pt x="0" y="241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032" y="211455"/>
                  </a:cubicBezTo>
                  <a:lnTo>
                    <a:pt x="5461" y="213487"/>
                  </a:lnTo>
                  <a:lnTo>
                    <a:pt x="11303" y="212852"/>
                  </a:lnTo>
                  <a:lnTo>
                    <a:pt x="15113" y="208153"/>
                  </a:lnTo>
                  <a:lnTo>
                    <a:pt x="15113" y="44450"/>
                  </a:lnTo>
                  <a:lnTo>
                    <a:pt x="79121" y="202311"/>
                  </a:lnTo>
                  <a:cubicBezTo>
                    <a:pt x="82042" y="209804"/>
                    <a:pt x="85471" y="213487"/>
                    <a:pt x="89281" y="213487"/>
                  </a:cubicBezTo>
                  <a:lnTo>
                    <a:pt x="92964" y="212852"/>
                  </a:lnTo>
                  <a:lnTo>
                    <a:pt x="96774" y="208153"/>
                  </a:lnTo>
                  <a:lnTo>
                    <a:pt x="96774" y="7112"/>
                  </a:lnTo>
                  <a:cubicBezTo>
                    <a:pt x="96774" y="2413"/>
                    <a:pt x="94361" y="127"/>
                    <a:pt x="89281" y="12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995426" y="64008"/>
              <a:ext cx="95504" cy="215138"/>
            </a:xfrm>
            <a:custGeom>
              <a:avLst/>
              <a:gdLst/>
              <a:ahLst/>
              <a:cxnLst/>
              <a:rect l="l" t="t" r="r" b="b"/>
              <a:pathLst>
                <a:path w="95504" h="215138">
                  <a:moveTo>
                    <a:pt x="80391" y="152654"/>
                  </a:moveTo>
                  <a:cubicBezTo>
                    <a:pt x="80391" y="182372"/>
                    <a:pt x="69469" y="197231"/>
                    <a:pt x="47752" y="197231"/>
                  </a:cubicBezTo>
                  <a:cubicBezTo>
                    <a:pt x="26035" y="197231"/>
                    <a:pt x="15113" y="182372"/>
                    <a:pt x="15113" y="152654"/>
                  </a:cubicBezTo>
                  <a:lnTo>
                    <a:pt x="15113" y="62230"/>
                  </a:lnTo>
                  <a:cubicBezTo>
                    <a:pt x="15113" y="32639"/>
                    <a:pt x="26035" y="17907"/>
                    <a:pt x="47752" y="17907"/>
                  </a:cubicBezTo>
                  <a:cubicBezTo>
                    <a:pt x="69469" y="17907"/>
                    <a:pt x="80391" y="32639"/>
                    <a:pt x="80391" y="62230"/>
                  </a:cubicBezTo>
                  <a:close/>
                  <a:moveTo>
                    <a:pt x="47752" y="0"/>
                  </a:moveTo>
                  <a:cubicBezTo>
                    <a:pt x="33147" y="0"/>
                    <a:pt x="21590" y="5080"/>
                    <a:pt x="12827" y="15240"/>
                  </a:cubicBezTo>
                  <a:cubicBezTo>
                    <a:pt x="4191" y="25146"/>
                    <a:pt x="0" y="40894"/>
                    <a:pt x="0" y="62230"/>
                  </a:cubicBezTo>
                  <a:lnTo>
                    <a:pt x="0" y="152654"/>
                  </a:lnTo>
                  <a:cubicBezTo>
                    <a:pt x="0" y="174244"/>
                    <a:pt x="4191" y="190119"/>
                    <a:pt x="12827" y="200279"/>
                  </a:cubicBezTo>
                  <a:cubicBezTo>
                    <a:pt x="21590" y="210185"/>
                    <a:pt x="33147" y="215138"/>
                    <a:pt x="47752" y="215138"/>
                  </a:cubicBezTo>
                  <a:cubicBezTo>
                    <a:pt x="62357" y="215138"/>
                    <a:pt x="73787" y="210185"/>
                    <a:pt x="82423" y="200279"/>
                  </a:cubicBezTo>
                  <a:cubicBezTo>
                    <a:pt x="91186" y="190119"/>
                    <a:pt x="95504" y="174244"/>
                    <a:pt x="95504" y="152654"/>
                  </a:cubicBezTo>
                  <a:lnTo>
                    <a:pt x="95504" y="62230"/>
                  </a:lnTo>
                  <a:cubicBezTo>
                    <a:pt x="95504" y="40894"/>
                    <a:pt x="91186" y="25146"/>
                    <a:pt x="82423" y="15240"/>
                  </a:cubicBezTo>
                  <a:cubicBezTo>
                    <a:pt x="73787" y="5080"/>
                    <a:pt x="62230" y="0"/>
                    <a:pt x="47752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185926" y="64135"/>
              <a:ext cx="85598" cy="213233"/>
            </a:xfrm>
            <a:custGeom>
              <a:avLst/>
              <a:gdLst/>
              <a:ahLst/>
              <a:cxnLst/>
              <a:rect l="l" t="t" r="r" b="b"/>
              <a:pathLst>
                <a:path w="85598" h="213233">
                  <a:moveTo>
                    <a:pt x="80645" y="195580"/>
                  </a:moveTo>
                  <a:lnTo>
                    <a:pt x="15240" y="195580"/>
                  </a:lnTo>
                  <a:lnTo>
                    <a:pt x="15240" y="6985"/>
                  </a:lnTo>
                  <a:cubicBezTo>
                    <a:pt x="15240" y="2286"/>
                    <a:pt x="12700" y="0"/>
                    <a:pt x="7620" y="0"/>
                  </a:cubicBezTo>
                  <a:lnTo>
                    <a:pt x="0" y="2286"/>
                  </a:lnTo>
                  <a:lnTo>
                    <a:pt x="0" y="205740"/>
                  </a:lnTo>
                  <a:cubicBezTo>
                    <a:pt x="0" y="208153"/>
                    <a:pt x="762" y="209931"/>
                    <a:pt x="2032" y="211201"/>
                  </a:cubicBezTo>
                  <a:lnTo>
                    <a:pt x="4953" y="213233"/>
                  </a:lnTo>
                  <a:lnTo>
                    <a:pt x="80518" y="213233"/>
                  </a:lnTo>
                  <a:cubicBezTo>
                    <a:pt x="83820" y="213233"/>
                    <a:pt x="85598" y="210185"/>
                    <a:pt x="85598" y="204216"/>
                  </a:cubicBezTo>
                  <a:lnTo>
                    <a:pt x="83947" y="195453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345057" y="64008"/>
              <a:ext cx="95504" cy="215138"/>
            </a:xfrm>
            <a:custGeom>
              <a:avLst/>
              <a:gdLst/>
              <a:ahLst/>
              <a:cxnLst/>
              <a:rect l="l" t="t" r="r" b="b"/>
              <a:pathLst>
                <a:path w="95504" h="215138">
                  <a:moveTo>
                    <a:pt x="80391" y="152654"/>
                  </a:moveTo>
                  <a:cubicBezTo>
                    <a:pt x="80391" y="182372"/>
                    <a:pt x="69469" y="197231"/>
                    <a:pt x="47752" y="197231"/>
                  </a:cubicBezTo>
                  <a:cubicBezTo>
                    <a:pt x="26035" y="197231"/>
                    <a:pt x="15240" y="182372"/>
                    <a:pt x="15240" y="152654"/>
                  </a:cubicBezTo>
                  <a:lnTo>
                    <a:pt x="15240" y="62230"/>
                  </a:lnTo>
                  <a:cubicBezTo>
                    <a:pt x="15240" y="32639"/>
                    <a:pt x="26162" y="17907"/>
                    <a:pt x="47752" y="17907"/>
                  </a:cubicBezTo>
                  <a:cubicBezTo>
                    <a:pt x="69342" y="17907"/>
                    <a:pt x="80391" y="32639"/>
                    <a:pt x="80391" y="62230"/>
                  </a:cubicBezTo>
                  <a:close/>
                  <a:moveTo>
                    <a:pt x="47752" y="0"/>
                  </a:moveTo>
                  <a:cubicBezTo>
                    <a:pt x="33274" y="0"/>
                    <a:pt x="21590" y="5080"/>
                    <a:pt x="12827" y="15240"/>
                  </a:cubicBezTo>
                  <a:cubicBezTo>
                    <a:pt x="4318" y="25146"/>
                    <a:pt x="0" y="40894"/>
                    <a:pt x="0" y="62230"/>
                  </a:cubicBezTo>
                  <a:lnTo>
                    <a:pt x="0" y="152654"/>
                  </a:lnTo>
                  <a:cubicBezTo>
                    <a:pt x="0" y="174244"/>
                    <a:pt x="4318" y="190119"/>
                    <a:pt x="12827" y="200279"/>
                  </a:cubicBezTo>
                  <a:cubicBezTo>
                    <a:pt x="21590" y="210185"/>
                    <a:pt x="33274" y="215138"/>
                    <a:pt x="47752" y="215138"/>
                  </a:cubicBezTo>
                  <a:cubicBezTo>
                    <a:pt x="62230" y="215138"/>
                    <a:pt x="73914" y="210185"/>
                    <a:pt x="82423" y="200279"/>
                  </a:cubicBezTo>
                  <a:cubicBezTo>
                    <a:pt x="91186" y="190119"/>
                    <a:pt x="95504" y="174244"/>
                    <a:pt x="95504" y="152654"/>
                  </a:cubicBezTo>
                  <a:lnTo>
                    <a:pt x="95504" y="62230"/>
                  </a:lnTo>
                  <a:cubicBezTo>
                    <a:pt x="95504" y="40894"/>
                    <a:pt x="91059" y="25146"/>
                    <a:pt x="82423" y="15240"/>
                  </a:cubicBezTo>
                  <a:cubicBezTo>
                    <a:pt x="73914" y="5080"/>
                    <a:pt x="62230" y="0"/>
                    <a:pt x="47752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535303" y="64008"/>
              <a:ext cx="95504" cy="215138"/>
            </a:xfrm>
            <a:custGeom>
              <a:avLst/>
              <a:gdLst/>
              <a:ahLst/>
              <a:cxnLst/>
              <a:rect l="l" t="t" r="r" b="b"/>
              <a:pathLst>
                <a:path w="95504" h="215138">
                  <a:moveTo>
                    <a:pt x="47752" y="17907"/>
                  </a:moveTo>
                  <a:cubicBezTo>
                    <a:pt x="67310" y="17907"/>
                    <a:pt x="78232" y="29718"/>
                    <a:pt x="80391" y="53213"/>
                  </a:cubicBezTo>
                  <a:lnTo>
                    <a:pt x="83058" y="60452"/>
                  </a:lnTo>
                  <a:lnTo>
                    <a:pt x="95504" y="57150"/>
                  </a:lnTo>
                  <a:cubicBezTo>
                    <a:pt x="95504" y="35687"/>
                    <a:pt x="91059" y="23749"/>
                    <a:pt x="82423" y="14351"/>
                  </a:cubicBezTo>
                  <a:cubicBezTo>
                    <a:pt x="73660" y="4826"/>
                    <a:pt x="62103" y="0"/>
                    <a:pt x="47498" y="0"/>
                  </a:cubicBezTo>
                  <a:cubicBezTo>
                    <a:pt x="33147" y="0"/>
                    <a:pt x="21463" y="5080"/>
                    <a:pt x="12827" y="15240"/>
                  </a:cubicBezTo>
                  <a:cubicBezTo>
                    <a:pt x="4318" y="25146"/>
                    <a:pt x="0" y="40894"/>
                    <a:pt x="0" y="62230"/>
                  </a:cubicBezTo>
                  <a:lnTo>
                    <a:pt x="0" y="152654"/>
                  </a:lnTo>
                  <a:cubicBezTo>
                    <a:pt x="0" y="174244"/>
                    <a:pt x="4191" y="190119"/>
                    <a:pt x="12827" y="200279"/>
                  </a:cubicBezTo>
                  <a:cubicBezTo>
                    <a:pt x="21590" y="210185"/>
                    <a:pt x="33274" y="215138"/>
                    <a:pt x="47752" y="215138"/>
                  </a:cubicBezTo>
                  <a:cubicBezTo>
                    <a:pt x="62230" y="215138"/>
                    <a:pt x="73787" y="210185"/>
                    <a:pt x="82423" y="200279"/>
                  </a:cubicBezTo>
                  <a:cubicBezTo>
                    <a:pt x="91186" y="190119"/>
                    <a:pt x="95504" y="174244"/>
                    <a:pt x="95504" y="152654"/>
                  </a:cubicBezTo>
                  <a:lnTo>
                    <a:pt x="95504" y="108966"/>
                  </a:lnTo>
                  <a:cubicBezTo>
                    <a:pt x="95504" y="103886"/>
                    <a:pt x="93599" y="101346"/>
                    <a:pt x="90043" y="101346"/>
                  </a:cubicBezTo>
                  <a:lnTo>
                    <a:pt x="49657" y="101346"/>
                  </a:lnTo>
                  <a:cubicBezTo>
                    <a:pt x="48006" y="101346"/>
                    <a:pt x="46609" y="102235"/>
                    <a:pt x="45466" y="104013"/>
                  </a:cubicBezTo>
                  <a:lnTo>
                    <a:pt x="44069" y="107442"/>
                  </a:lnTo>
                  <a:lnTo>
                    <a:pt x="44577" y="113919"/>
                  </a:lnTo>
                  <a:lnTo>
                    <a:pt x="47879" y="117983"/>
                  </a:lnTo>
                  <a:lnTo>
                    <a:pt x="80391" y="117983"/>
                  </a:lnTo>
                  <a:lnTo>
                    <a:pt x="80391" y="152654"/>
                  </a:lnTo>
                  <a:cubicBezTo>
                    <a:pt x="80391" y="167640"/>
                    <a:pt x="77470" y="178943"/>
                    <a:pt x="71882" y="186309"/>
                  </a:cubicBezTo>
                  <a:cubicBezTo>
                    <a:pt x="66294" y="193675"/>
                    <a:pt x="58166" y="197358"/>
                    <a:pt x="47752" y="197358"/>
                  </a:cubicBezTo>
                  <a:cubicBezTo>
                    <a:pt x="37338" y="197358"/>
                    <a:pt x="29210" y="193675"/>
                    <a:pt x="23622" y="186309"/>
                  </a:cubicBezTo>
                  <a:cubicBezTo>
                    <a:pt x="18034" y="178943"/>
                    <a:pt x="15113" y="167640"/>
                    <a:pt x="15113" y="152654"/>
                  </a:cubicBezTo>
                  <a:lnTo>
                    <a:pt x="15113" y="62230"/>
                  </a:lnTo>
                  <a:cubicBezTo>
                    <a:pt x="15113" y="32639"/>
                    <a:pt x="26035" y="17907"/>
                    <a:pt x="47752" y="1790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704340" y="64008"/>
              <a:ext cx="14986" cy="213487"/>
            </a:xfrm>
            <a:custGeom>
              <a:avLst/>
              <a:gdLst/>
              <a:ahLst/>
              <a:cxnLst/>
              <a:rect l="l" t="t" r="r" b="b"/>
              <a:pathLst>
                <a:path w="14986" h="213487">
                  <a:moveTo>
                    <a:pt x="7620" y="0"/>
                  </a:moveTo>
                  <a:lnTo>
                    <a:pt x="0" y="2286"/>
                  </a:lnTo>
                  <a:lnTo>
                    <a:pt x="0" y="205867"/>
                  </a:lnTo>
                  <a:cubicBezTo>
                    <a:pt x="0" y="208153"/>
                    <a:pt x="635" y="210058"/>
                    <a:pt x="2032" y="211455"/>
                  </a:cubicBezTo>
                  <a:lnTo>
                    <a:pt x="5334" y="213487"/>
                  </a:lnTo>
                  <a:lnTo>
                    <a:pt x="11176" y="212852"/>
                  </a:lnTo>
                  <a:lnTo>
                    <a:pt x="14986" y="208153"/>
                  </a:lnTo>
                  <a:lnTo>
                    <a:pt x="14986" y="7112"/>
                  </a:lnTo>
                  <a:cubicBezTo>
                    <a:pt x="14986" y="2413"/>
                    <a:pt x="12573" y="127"/>
                    <a:pt x="7493" y="12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799463" y="64008"/>
              <a:ext cx="94361" cy="213487"/>
            </a:xfrm>
            <a:custGeom>
              <a:avLst/>
              <a:gdLst/>
              <a:ahLst/>
              <a:cxnLst/>
              <a:rect l="l" t="t" r="r" b="b"/>
              <a:pathLst>
                <a:path w="94361" h="213487">
                  <a:moveTo>
                    <a:pt x="88646" y="17907"/>
                  </a:moveTo>
                  <a:lnTo>
                    <a:pt x="91821" y="17018"/>
                  </a:lnTo>
                  <a:lnTo>
                    <a:pt x="94361" y="11049"/>
                  </a:lnTo>
                  <a:lnTo>
                    <a:pt x="92456" y="0"/>
                  </a:lnTo>
                  <a:lnTo>
                    <a:pt x="6858" y="0"/>
                  </a:lnTo>
                  <a:cubicBezTo>
                    <a:pt x="4953" y="0"/>
                    <a:pt x="3429" y="635"/>
                    <a:pt x="2032" y="2032"/>
                  </a:cubicBezTo>
                  <a:lnTo>
                    <a:pt x="0" y="4953"/>
                  </a:lnTo>
                  <a:lnTo>
                    <a:pt x="0" y="205867"/>
                  </a:lnTo>
                  <a:cubicBezTo>
                    <a:pt x="0" y="208153"/>
                    <a:pt x="635" y="210058"/>
                    <a:pt x="2032" y="211455"/>
                  </a:cubicBezTo>
                  <a:lnTo>
                    <a:pt x="4953" y="213487"/>
                  </a:lnTo>
                  <a:lnTo>
                    <a:pt x="88519" y="213487"/>
                  </a:lnTo>
                  <a:cubicBezTo>
                    <a:pt x="92329" y="213487"/>
                    <a:pt x="94234" y="210566"/>
                    <a:pt x="94234" y="204724"/>
                  </a:cubicBezTo>
                  <a:lnTo>
                    <a:pt x="93726" y="200025"/>
                  </a:lnTo>
                  <a:lnTo>
                    <a:pt x="90170" y="195580"/>
                  </a:lnTo>
                  <a:lnTo>
                    <a:pt x="14986" y="195580"/>
                  </a:lnTo>
                  <a:lnTo>
                    <a:pt x="14986" y="114808"/>
                  </a:lnTo>
                  <a:lnTo>
                    <a:pt x="51054" y="114808"/>
                  </a:lnTo>
                  <a:cubicBezTo>
                    <a:pt x="54864" y="114808"/>
                    <a:pt x="56769" y="112141"/>
                    <a:pt x="56769" y="106934"/>
                  </a:cubicBezTo>
                  <a:lnTo>
                    <a:pt x="56261" y="102362"/>
                  </a:lnTo>
                  <a:lnTo>
                    <a:pt x="52959" y="98171"/>
                  </a:lnTo>
                  <a:lnTo>
                    <a:pt x="14986" y="98171"/>
                  </a:lnTo>
                  <a:lnTo>
                    <a:pt x="14986" y="17907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960626" y="63627"/>
              <a:ext cx="95504" cy="216154"/>
            </a:xfrm>
            <a:custGeom>
              <a:avLst/>
              <a:gdLst/>
              <a:ahLst/>
              <a:cxnLst/>
              <a:rect l="l" t="t" r="r" b="b"/>
              <a:pathLst>
                <a:path w="95504" h="216154">
                  <a:moveTo>
                    <a:pt x="75946" y="105283"/>
                  </a:moveTo>
                  <a:lnTo>
                    <a:pt x="64135" y="97409"/>
                  </a:lnTo>
                  <a:cubicBezTo>
                    <a:pt x="50927" y="90424"/>
                    <a:pt x="44831" y="87376"/>
                    <a:pt x="39116" y="84836"/>
                  </a:cubicBezTo>
                  <a:lnTo>
                    <a:pt x="28575" y="78232"/>
                  </a:lnTo>
                  <a:cubicBezTo>
                    <a:pt x="21082" y="66929"/>
                    <a:pt x="19304" y="59944"/>
                    <a:pt x="19304" y="51562"/>
                  </a:cubicBezTo>
                  <a:cubicBezTo>
                    <a:pt x="19304" y="39624"/>
                    <a:pt x="22479" y="30988"/>
                    <a:pt x="28702" y="25654"/>
                  </a:cubicBezTo>
                  <a:lnTo>
                    <a:pt x="42799" y="17780"/>
                  </a:lnTo>
                  <a:cubicBezTo>
                    <a:pt x="58547" y="17780"/>
                    <a:pt x="63754" y="18669"/>
                    <a:pt x="68326" y="20701"/>
                  </a:cubicBezTo>
                  <a:lnTo>
                    <a:pt x="76708" y="24257"/>
                  </a:lnTo>
                  <a:lnTo>
                    <a:pt x="83693" y="28575"/>
                  </a:lnTo>
                  <a:lnTo>
                    <a:pt x="87884" y="27432"/>
                  </a:lnTo>
                  <a:lnTo>
                    <a:pt x="91186" y="20066"/>
                  </a:lnTo>
                  <a:lnTo>
                    <a:pt x="87122" y="8509"/>
                  </a:lnTo>
                  <a:cubicBezTo>
                    <a:pt x="70739" y="1651"/>
                    <a:pt x="61976" y="0"/>
                    <a:pt x="52705" y="0"/>
                  </a:cubicBezTo>
                  <a:lnTo>
                    <a:pt x="41275" y="889"/>
                  </a:lnTo>
                  <a:cubicBezTo>
                    <a:pt x="30734" y="4445"/>
                    <a:pt x="25654" y="7112"/>
                    <a:pt x="20574" y="10795"/>
                  </a:cubicBezTo>
                  <a:lnTo>
                    <a:pt x="11430" y="20066"/>
                  </a:lnTo>
                  <a:cubicBezTo>
                    <a:pt x="5461" y="34671"/>
                    <a:pt x="3937" y="43307"/>
                    <a:pt x="3937" y="53467"/>
                  </a:cubicBezTo>
                  <a:lnTo>
                    <a:pt x="5334" y="71247"/>
                  </a:lnTo>
                  <a:cubicBezTo>
                    <a:pt x="11049" y="85090"/>
                    <a:pt x="14605" y="90424"/>
                    <a:pt x="18923" y="94234"/>
                  </a:cubicBezTo>
                  <a:lnTo>
                    <a:pt x="28321" y="101219"/>
                  </a:lnTo>
                  <a:lnTo>
                    <a:pt x="50419" y="112141"/>
                  </a:lnTo>
                  <a:cubicBezTo>
                    <a:pt x="55880" y="114808"/>
                    <a:pt x="60833" y="117983"/>
                    <a:pt x="65151" y="121539"/>
                  </a:cubicBezTo>
                  <a:lnTo>
                    <a:pt x="73152" y="129540"/>
                  </a:lnTo>
                  <a:cubicBezTo>
                    <a:pt x="78867" y="141859"/>
                    <a:pt x="80264" y="149225"/>
                    <a:pt x="80264" y="157988"/>
                  </a:cubicBezTo>
                  <a:cubicBezTo>
                    <a:pt x="80264" y="171069"/>
                    <a:pt x="77343" y="180975"/>
                    <a:pt x="71374" y="187960"/>
                  </a:cubicBezTo>
                  <a:cubicBezTo>
                    <a:pt x="65405" y="194691"/>
                    <a:pt x="57023" y="198247"/>
                    <a:pt x="46101" y="198247"/>
                  </a:cubicBezTo>
                  <a:lnTo>
                    <a:pt x="33655" y="197104"/>
                  </a:lnTo>
                  <a:cubicBezTo>
                    <a:pt x="23622" y="192278"/>
                    <a:pt x="20066" y="189484"/>
                    <a:pt x="17780" y="186309"/>
                  </a:cubicBezTo>
                  <a:lnTo>
                    <a:pt x="11430" y="177800"/>
                  </a:lnTo>
                  <a:lnTo>
                    <a:pt x="8128" y="173990"/>
                  </a:lnTo>
                  <a:lnTo>
                    <a:pt x="3683" y="175260"/>
                  </a:lnTo>
                  <a:lnTo>
                    <a:pt x="0" y="182499"/>
                  </a:lnTo>
                  <a:cubicBezTo>
                    <a:pt x="0" y="191262"/>
                    <a:pt x="4572" y="198120"/>
                    <a:pt x="13590" y="205359"/>
                  </a:cubicBezTo>
                  <a:cubicBezTo>
                    <a:pt x="22607" y="212598"/>
                    <a:pt x="33782" y="216154"/>
                    <a:pt x="47118" y="216154"/>
                  </a:cubicBezTo>
                  <a:cubicBezTo>
                    <a:pt x="61977" y="216154"/>
                    <a:pt x="73788" y="211201"/>
                    <a:pt x="82424" y="201168"/>
                  </a:cubicBezTo>
                  <a:cubicBezTo>
                    <a:pt x="91187" y="191389"/>
                    <a:pt x="95505" y="176276"/>
                    <a:pt x="95505" y="156337"/>
                  </a:cubicBezTo>
                  <a:lnTo>
                    <a:pt x="89790" y="124460"/>
                  </a:lnTo>
                  <a:cubicBezTo>
                    <a:pt x="86107" y="115697"/>
                    <a:pt x="81535" y="109474"/>
                    <a:pt x="75819" y="10553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8456068" y="6690655"/>
            <a:ext cx="549538" cy="551982"/>
            <a:chOff x="0" y="0"/>
            <a:chExt cx="786117" cy="789610"/>
          </a:xfrm>
        </p:grpSpPr>
        <p:sp>
          <p:nvSpPr>
            <p:cNvPr id="36" name="Freeform 36"/>
            <p:cNvSpPr/>
            <p:nvPr/>
          </p:nvSpPr>
          <p:spPr>
            <a:xfrm>
              <a:off x="63881" y="171323"/>
              <a:ext cx="116967" cy="552831"/>
            </a:xfrm>
            <a:custGeom>
              <a:avLst/>
              <a:gdLst/>
              <a:ahLst/>
              <a:cxnLst/>
              <a:rect l="l" t="t" r="r" b="b"/>
              <a:pathLst>
                <a:path w="116967" h="552831">
                  <a:moveTo>
                    <a:pt x="116967" y="235712"/>
                  </a:moveTo>
                  <a:lnTo>
                    <a:pt x="0" y="0"/>
                  </a:lnTo>
                  <a:lnTo>
                    <a:pt x="0" y="552831"/>
                  </a:lnTo>
                  <a:lnTo>
                    <a:pt x="116967" y="552831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63500" y="63500"/>
              <a:ext cx="383286" cy="513969"/>
            </a:xfrm>
            <a:custGeom>
              <a:avLst/>
              <a:gdLst/>
              <a:ahLst/>
              <a:cxnLst/>
              <a:rect l="l" t="t" r="r" b="b"/>
              <a:pathLst>
                <a:path w="383286" h="513969">
                  <a:moveTo>
                    <a:pt x="0" y="0"/>
                  </a:moveTo>
                  <a:lnTo>
                    <a:pt x="256413" y="513969"/>
                  </a:lnTo>
                  <a:lnTo>
                    <a:pt x="383286" y="513969"/>
                  </a:lnTo>
                  <a:lnTo>
                    <a:pt x="131572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415544" y="63500"/>
              <a:ext cx="307086" cy="662559"/>
            </a:xfrm>
            <a:custGeom>
              <a:avLst/>
              <a:gdLst/>
              <a:ahLst/>
              <a:cxnLst/>
              <a:rect l="l" t="t" r="r" b="b"/>
              <a:pathLst>
                <a:path w="307086" h="662559">
                  <a:moveTo>
                    <a:pt x="0" y="344297"/>
                  </a:moveTo>
                  <a:lnTo>
                    <a:pt x="64389" y="463296"/>
                  </a:lnTo>
                  <a:lnTo>
                    <a:pt x="183388" y="178689"/>
                  </a:lnTo>
                  <a:lnTo>
                    <a:pt x="183388" y="662559"/>
                  </a:lnTo>
                  <a:lnTo>
                    <a:pt x="307086" y="662559"/>
                  </a:lnTo>
                  <a:lnTo>
                    <a:pt x="307086" y="0"/>
                  </a:lnTo>
                  <a:lnTo>
                    <a:pt x="148971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9141706" y="6692559"/>
            <a:ext cx="498588" cy="550257"/>
            <a:chOff x="0" y="0"/>
            <a:chExt cx="713232" cy="787146"/>
          </a:xfrm>
        </p:grpSpPr>
        <p:sp>
          <p:nvSpPr>
            <p:cNvPr id="40" name="Freeform 40"/>
            <p:cNvSpPr/>
            <p:nvPr/>
          </p:nvSpPr>
          <p:spPr>
            <a:xfrm>
              <a:off x="63500" y="90932"/>
              <a:ext cx="354965" cy="632714"/>
            </a:xfrm>
            <a:custGeom>
              <a:avLst/>
              <a:gdLst/>
              <a:ahLst/>
              <a:cxnLst/>
              <a:rect l="l" t="t" r="r" b="b"/>
              <a:pathLst>
                <a:path w="354965" h="632714">
                  <a:moveTo>
                    <a:pt x="196088" y="383794"/>
                  </a:moveTo>
                  <a:lnTo>
                    <a:pt x="259588" y="179832"/>
                  </a:lnTo>
                  <a:lnTo>
                    <a:pt x="203835" y="0"/>
                  </a:lnTo>
                  <a:lnTo>
                    <a:pt x="0" y="632714"/>
                  </a:lnTo>
                  <a:lnTo>
                    <a:pt x="117221" y="632714"/>
                  </a:lnTo>
                  <a:lnTo>
                    <a:pt x="165481" y="478028"/>
                  </a:lnTo>
                  <a:lnTo>
                    <a:pt x="354965" y="478028"/>
                  </a:lnTo>
                  <a:lnTo>
                    <a:pt x="325374" y="383794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312166" y="63500"/>
              <a:ext cx="337566" cy="660146"/>
            </a:xfrm>
            <a:custGeom>
              <a:avLst/>
              <a:gdLst/>
              <a:ahLst/>
              <a:cxnLst/>
              <a:rect l="l" t="t" r="r" b="b"/>
              <a:pathLst>
                <a:path w="337566" h="660146">
                  <a:moveTo>
                    <a:pt x="122682" y="0"/>
                  </a:moveTo>
                  <a:lnTo>
                    <a:pt x="0" y="0"/>
                  </a:lnTo>
                  <a:lnTo>
                    <a:pt x="205994" y="660146"/>
                  </a:lnTo>
                  <a:lnTo>
                    <a:pt x="337566" y="660146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8875080" y="7343592"/>
            <a:ext cx="873174" cy="240618"/>
            <a:chOff x="0" y="0"/>
            <a:chExt cx="1249083" cy="344208"/>
          </a:xfrm>
        </p:grpSpPr>
        <p:sp>
          <p:nvSpPr>
            <p:cNvPr id="43" name="Freeform 43"/>
            <p:cNvSpPr/>
            <p:nvPr/>
          </p:nvSpPr>
          <p:spPr>
            <a:xfrm>
              <a:off x="63500" y="65278"/>
              <a:ext cx="118618" cy="213360"/>
            </a:xfrm>
            <a:custGeom>
              <a:avLst/>
              <a:gdLst/>
              <a:ahLst/>
              <a:cxnLst/>
              <a:rect l="l" t="t" r="r" b="b"/>
              <a:pathLst>
                <a:path w="118618" h="213360">
                  <a:moveTo>
                    <a:pt x="110998" y="0"/>
                  </a:moveTo>
                  <a:lnTo>
                    <a:pt x="102489" y="4445"/>
                  </a:lnTo>
                  <a:lnTo>
                    <a:pt x="59309" y="110236"/>
                  </a:lnTo>
                  <a:lnTo>
                    <a:pt x="19812" y="13462"/>
                  </a:lnTo>
                  <a:cubicBezTo>
                    <a:pt x="16256" y="4445"/>
                    <a:pt x="12065" y="0"/>
                    <a:pt x="7620" y="0"/>
                  </a:cubicBezTo>
                  <a:lnTo>
                    <a:pt x="0" y="3048"/>
                  </a:lnTo>
                  <a:lnTo>
                    <a:pt x="0" y="205740"/>
                  </a:lnTo>
                  <a:cubicBezTo>
                    <a:pt x="0" y="208026"/>
                    <a:pt x="762" y="209931"/>
                    <a:pt x="2032" y="211328"/>
                  </a:cubicBezTo>
                  <a:lnTo>
                    <a:pt x="5334" y="213360"/>
                  </a:lnTo>
                  <a:lnTo>
                    <a:pt x="11303" y="212725"/>
                  </a:lnTo>
                  <a:lnTo>
                    <a:pt x="15113" y="208026"/>
                  </a:lnTo>
                  <a:lnTo>
                    <a:pt x="15113" y="40894"/>
                  </a:lnTo>
                  <a:lnTo>
                    <a:pt x="53086" y="133350"/>
                  </a:lnTo>
                  <a:cubicBezTo>
                    <a:pt x="54737" y="137414"/>
                    <a:pt x="56769" y="139446"/>
                    <a:pt x="59055" y="139446"/>
                  </a:cubicBezTo>
                  <a:lnTo>
                    <a:pt x="63627" y="137414"/>
                  </a:lnTo>
                  <a:lnTo>
                    <a:pt x="103378" y="41783"/>
                  </a:lnTo>
                  <a:lnTo>
                    <a:pt x="103378" y="205740"/>
                  </a:lnTo>
                  <a:cubicBezTo>
                    <a:pt x="103378" y="208026"/>
                    <a:pt x="104140" y="209931"/>
                    <a:pt x="105664" y="211328"/>
                  </a:cubicBezTo>
                  <a:lnTo>
                    <a:pt x="108966" y="213360"/>
                  </a:lnTo>
                  <a:lnTo>
                    <a:pt x="114935" y="212725"/>
                  </a:lnTo>
                  <a:lnTo>
                    <a:pt x="118618" y="208026"/>
                  </a:lnTo>
                  <a:lnTo>
                    <a:pt x="118618" y="9398"/>
                  </a:lnTo>
                  <a:cubicBezTo>
                    <a:pt x="118618" y="3175"/>
                    <a:pt x="116078" y="0"/>
                    <a:pt x="110998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273558" y="63500"/>
              <a:ext cx="114681" cy="215011"/>
            </a:xfrm>
            <a:custGeom>
              <a:avLst/>
              <a:gdLst/>
              <a:ahLst/>
              <a:cxnLst/>
              <a:rect l="l" t="t" r="r" b="b"/>
              <a:pathLst>
                <a:path w="114681" h="215011">
                  <a:moveTo>
                    <a:pt x="29337" y="148590"/>
                  </a:moveTo>
                  <a:lnTo>
                    <a:pt x="57404" y="30988"/>
                  </a:lnTo>
                  <a:lnTo>
                    <a:pt x="84963" y="148590"/>
                  </a:lnTo>
                  <a:close/>
                  <a:moveTo>
                    <a:pt x="114300" y="205613"/>
                  </a:moveTo>
                  <a:lnTo>
                    <a:pt x="66294" y="6985"/>
                  </a:lnTo>
                  <a:cubicBezTo>
                    <a:pt x="65151" y="2286"/>
                    <a:pt x="62103" y="0"/>
                    <a:pt x="57150" y="0"/>
                  </a:cubicBezTo>
                  <a:lnTo>
                    <a:pt x="49276" y="2286"/>
                  </a:lnTo>
                  <a:lnTo>
                    <a:pt x="254" y="204851"/>
                  </a:lnTo>
                  <a:cubicBezTo>
                    <a:pt x="127" y="205232"/>
                    <a:pt x="0" y="205994"/>
                    <a:pt x="0" y="206883"/>
                  </a:cubicBezTo>
                  <a:lnTo>
                    <a:pt x="1016" y="211074"/>
                  </a:lnTo>
                  <a:lnTo>
                    <a:pt x="6731" y="215011"/>
                  </a:lnTo>
                  <a:lnTo>
                    <a:pt x="14224" y="213487"/>
                  </a:lnTo>
                  <a:lnTo>
                    <a:pt x="25527" y="165100"/>
                  </a:lnTo>
                  <a:lnTo>
                    <a:pt x="89154" y="165100"/>
                  </a:lnTo>
                  <a:lnTo>
                    <a:pt x="99695" y="210058"/>
                  </a:lnTo>
                  <a:cubicBezTo>
                    <a:pt x="100584" y="213360"/>
                    <a:pt x="102489" y="215011"/>
                    <a:pt x="105410" y="215011"/>
                  </a:cubicBezTo>
                  <a:lnTo>
                    <a:pt x="109601" y="214249"/>
                  </a:lnTo>
                  <a:lnTo>
                    <a:pt x="114681" y="209296"/>
                  </a:lnTo>
                  <a:lnTo>
                    <a:pt x="114554" y="206629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474345" y="65278"/>
              <a:ext cx="96266" cy="213995"/>
            </a:xfrm>
            <a:custGeom>
              <a:avLst/>
              <a:gdLst/>
              <a:ahLst/>
              <a:cxnLst/>
              <a:rect l="l" t="t" r="r" b="b"/>
              <a:pathLst>
                <a:path w="96266" h="213995">
                  <a:moveTo>
                    <a:pt x="15113" y="99568"/>
                  </a:moveTo>
                  <a:lnTo>
                    <a:pt x="15113" y="17780"/>
                  </a:lnTo>
                  <a:lnTo>
                    <a:pt x="46355" y="17780"/>
                  </a:lnTo>
                  <a:cubicBezTo>
                    <a:pt x="69342" y="17780"/>
                    <a:pt x="80772" y="31369"/>
                    <a:pt x="80772" y="58420"/>
                  </a:cubicBezTo>
                  <a:cubicBezTo>
                    <a:pt x="80772" y="85852"/>
                    <a:pt x="69215" y="99568"/>
                    <a:pt x="46355" y="99568"/>
                  </a:cubicBezTo>
                  <a:close/>
                  <a:moveTo>
                    <a:pt x="60071" y="113919"/>
                  </a:moveTo>
                  <a:cubicBezTo>
                    <a:pt x="83947" y="108585"/>
                    <a:pt x="95885" y="89789"/>
                    <a:pt x="95885" y="57531"/>
                  </a:cubicBezTo>
                  <a:cubicBezTo>
                    <a:pt x="95885" y="37084"/>
                    <a:pt x="91313" y="22479"/>
                    <a:pt x="82169" y="13462"/>
                  </a:cubicBezTo>
                  <a:cubicBezTo>
                    <a:pt x="73152" y="4445"/>
                    <a:pt x="61214" y="0"/>
                    <a:pt x="46355" y="0"/>
                  </a:cubicBezTo>
                  <a:lnTo>
                    <a:pt x="5715" y="0"/>
                  </a:lnTo>
                  <a:cubicBezTo>
                    <a:pt x="1905" y="381"/>
                    <a:pt x="0" y="2667"/>
                    <a:pt x="0" y="6985"/>
                  </a:cubicBezTo>
                  <a:lnTo>
                    <a:pt x="0" y="205740"/>
                  </a:lnTo>
                  <a:cubicBezTo>
                    <a:pt x="0" y="208026"/>
                    <a:pt x="762" y="209931"/>
                    <a:pt x="2032" y="211201"/>
                  </a:cubicBezTo>
                  <a:lnTo>
                    <a:pt x="5334" y="213233"/>
                  </a:lnTo>
                  <a:lnTo>
                    <a:pt x="11303" y="212471"/>
                  </a:lnTo>
                  <a:lnTo>
                    <a:pt x="15113" y="207899"/>
                  </a:lnTo>
                  <a:lnTo>
                    <a:pt x="15113" y="116205"/>
                  </a:lnTo>
                  <a:lnTo>
                    <a:pt x="44196" y="116205"/>
                  </a:lnTo>
                  <a:lnTo>
                    <a:pt x="79502" y="203835"/>
                  </a:lnTo>
                  <a:cubicBezTo>
                    <a:pt x="82169" y="210693"/>
                    <a:pt x="84836" y="213995"/>
                    <a:pt x="87630" y="213995"/>
                  </a:cubicBezTo>
                  <a:lnTo>
                    <a:pt x="91694" y="212979"/>
                  </a:lnTo>
                  <a:lnTo>
                    <a:pt x="96266" y="206629"/>
                  </a:lnTo>
                  <a:lnTo>
                    <a:pt x="96012" y="201295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636143" y="65278"/>
              <a:ext cx="15113" cy="213360"/>
            </a:xfrm>
            <a:custGeom>
              <a:avLst/>
              <a:gdLst/>
              <a:ahLst/>
              <a:cxnLst/>
              <a:rect l="l" t="t" r="r" b="b"/>
              <a:pathLst>
                <a:path w="15113" h="213360">
                  <a:moveTo>
                    <a:pt x="7620" y="0"/>
                  </a:moveTo>
                  <a:lnTo>
                    <a:pt x="0" y="2286"/>
                  </a:lnTo>
                  <a:lnTo>
                    <a:pt x="0" y="205740"/>
                  </a:lnTo>
                  <a:cubicBezTo>
                    <a:pt x="0" y="208026"/>
                    <a:pt x="762" y="209931"/>
                    <a:pt x="2032" y="211328"/>
                  </a:cubicBezTo>
                  <a:lnTo>
                    <a:pt x="5334" y="213360"/>
                  </a:lnTo>
                  <a:lnTo>
                    <a:pt x="11303" y="212725"/>
                  </a:lnTo>
                  <a:lnTo>
                    <a:pt x="15113" y="208026"/>
                  </a:lnTo>
                  <a:lnTo>
                    <a:pt x="15113" y="6985"/>
                  </a:lnTo>
                  <a:cubicBezTo>
                    <a:pt x="15113" y="2286"/>
                    <a:pt x="12573" y="0"/>
                    <a:pt x="7493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731647" y="65278"/>
              <a:ext cx="96774" cy="213360"/>
            </a:xfrm>
            <a:custGeom>
              <a:avLst/>
              <a:gdLst/>
              <a:ahLst/>
              <a:cxnLst/>
              <a:rect l="l" t="t" r="r" b="b"/>
              <a:pathLst>
                <a:path w="96774" h="213360">
                  <a:moveTo>
                    <a:pt x="89154" y="0"/>
                  </a:moveTo>
                  <a:lnTo>
                    <a:pt x="81661" y="2286"/>
                  </a:lnTo>
                  <a:lnTo>
                    <a:pt x="81661" y="168656"/>
                  </a:lnTo>
                  <a:lnTo>
                    <a:pt x="19558" y="13462"/>
                  </a:lnTo>
                  <a:cubicBezTo>
                    <a:pt x="16002" y="4445"/>
                    <a:pt x="11938" y="0"/>
                    <a:pt x="7620" y="0"/>
                  </a:cubicBezTo>
                  <a:lnTo>
                    <a:pt x="0" y="2413"/>
                  </a:lnTo>
                  <a:lnTo>
                    <a:pt x="0" y="205740"/>
                  </a:lnTo>
                  <a:cubicBezTo>
                    <a:pt x="0" y="208026"/>
                    <a:pt x="762" y="209931"/>
                    <a:pt x="2032" y="211328"/>
                  </a:cubicBezTo>
                  <a:lnTo>
                    <a:pt x="5461" y="213360"/>
                  </a:lnTo>
                  <a:lnTo>
                    <a:pt x="11430" y="212725"/>
                  </a:lnTo>
                  <a:lnTo>
                    <a:pt x="15240" y="208026"/>
                  </a:lnTo>
                  <a:lnTo>
                    <a:pt x="15240" y="44323"/>
                  </a:lnTo>
                  <a:lnTo>
                    <a:pt x="79121" y="202184"/>
                  </a:lnTo>
                  <a:cubicBezTo>
                    <a:pt x="82042" y="209677"/>
                    <a:pt x="85344" y="213360"/>
                    <a:pt x="89154" y="213360"/>
                  </a:cubicBezTo>
                  <a:lnTo>
                    <a:pt x="92964" y="212725"/>
                  </a:lnTo>
                  <a:lnTo>
                    <a:pt x="96774" y="208026"/>
                  </a:lnTo>
                  <a:lnTo>
                    <a:pt x="96774" y="6985"/>
                  </a:lnTo>
                  <a:cubicBezTo>
                    <a:pt x="96774" y="2286"/>
                    <a:pt x="94361" y="0"/>
                    <a:pt x="89154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928624" y="65151"/>
              <a:ext cx="94488" cy="213487"/>
            </a:xfrm>
            <a:custGeom>
              <a:avLst/>
              <a:gdLst/>
              <a:ahLst/>
              <a:cxnLst/>
              <a:rect l="l" t="t" r="r" b="b"/>
              <a:pathLst>
                <a:path w="94488" h="213487">
                  <a:moveTo>
                    <a:pt x="88646" y="17907"/>
                  </a:moveTo>
                  <a:lnTo>
                    <a:pt x="91948" y="17018"/>
                  </a:lnTo>
                  <a:lnTo>
                    <a:pt x="94488" y="11049"/>
                  </a:lnTo>
                  <a:lnTo>
                    <a:pt x="92583" y="0"/>
                  </a:lnTo>
                  <a:lnTo>
                    <a:pt x="6858" y="0"/>
                  </a:lnTo>
                  <a:cubicBezTo>
                    <a:pt x="4953" y="0"/>
                    <a:pt x="3429" y="635"/>
                    <a:pt x="2032" y="2032"/>
                  </a:cubicBezTo>
                  <a:lnTo>
                    <a:pt x="0" y="495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032" y="211455"/>
                  </a:cubicBezTo>
                  <a:lnTo>
                    <a:pt x="4953" y="213487"/>
                  </a:lnTo>
                  <a:lnTo>
                    <a:pt x="88646" y="213487"/>
                  </a:lnTo>
                  <a:cubicBezTo>
                    <a:pt x="92456" y="213487"/>
                    <a:pt x="94361" y="210566"/>
                    <a:pt x="94361" y="204724"/>
                  </a:cubicBezTo>
                  <a:lnTo>
                    <a:pt x="93853" y="200025"/>
                  </a:lnTo>
                  <a:lnTo>
                    <a:pt x="90297" y="195580"/>
                  </a:lnTo>
                  <a:lnTo>
                    <a:pt x="15240" y="195580"/>
                  </a:lnTo>
                  <a:lnTo>
                    <a:pt x="15240" y="114808"/>
                  </a:lnTo>
                  <a:lnTo>
                    <a:pt x="51181" y="114808"/>
                  </a:lnTo>
                  <a:cubicBezTo>
                    <a:pt x="54991" y="114808"/>
                    <a:pt x="56896" y="112141"/>
                    <a:pt x="56896" y="106934"/>
                  </a:cubicBezTo>
                  <a:lnTo>
                    <a:pt x="56261" y="102362"/>
                  </a:lnTo>
                  <a:lnTo>
                    <a:pt x="52959" y="98171"/>
                  </a:lnTo>
                  <a:lnTo>
                    <a:pt x="15240" y="98171"/>
                  </a:lnTo>
                  <a:lnTo>
                    <a:pt x="15240" y="17907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090041" y="64770"/>
              <a:ext cx="95377" cy="216154"/>
            </a:xfrm>
            <a:custGeom>
              <a:avLst/>
              <a:gdLst/>
              <a:ahLst/>
              <a:cxnLst/>
              <a:rect l="l" t="t" r="r" b="b"/>
              <a:pathLst>
                <a:path w="95377" h="216154">
                  <a:moveTo>
                    <a:pt x="75819" y="105283"/>
                  </a:moveTo>
                  <a:lnTo>
                    <a:pt x="64008" y="97409"/>
                  </a:lnTo>
                  <a:cubicBezTo>
                    <a:pt x="50800" y="90424"/>
                    <a:pt x="44704" y="87376"/>
                    <a:pt x="39116" y="84836"/>
                  </a:cubicBezTo>
                  <a:lnTo>
                    <a:pt x="28702" y="78232"/>
                  </a:lnTo>
                  <a:cubicBezTo>
                    <a:pt x="21209" y="66929"/>
                    <a:pt x="19304" y="59944"/>
                    <a:pt x="19304" y="51562"/>
                  </a:cubicBezTo>
                  <a:cubicBezTo>
                    <a:pt x="19304" y="39624"/>
                    <a:pt x="22352" y="30988"/>
                    <a:pt x="28702" y="25654"/>
                  </a:cubicBezTo>
                  <a:lnTo>
                    <a:pt x="42926" y="17780"/>
                  </a:lnTo>
                  <a:cubicBezTo>
                    <a:pt x="58547" y="17780"/>
                    <a:pt x="63881" y="18669"/>
                    <a:pt x="68453" y="20701"/>
                  </a:cubicBezTo>
                  <a:lnTo>
                    <a:pt x="76835" y="24257"/>
                  </a:lnTo>
                  <a:lnTo>
                    <a:pt x="83820" y="28575"/>
                  </a:lnTo>
                  <a:lnTo>
                    <a:pt x="88011" y="27432"/>
                  </a:lnTo>
                  <a:lnTo>
                    <a:pt x="91313" y="20066"/>
                  </a:lnTo>
                  <a:lnTo>
                    <a:pt x="87249" y="8509"/>
                  </a:lnTo>
                  <a:cubicBezTo>
                    <a:pt x="70866" y="1651"/>
                    <a:pt x="62103" y="0"/>
                    <a:pt x="52705" y="0"/>
                  </a:cubicBezTo>
                  <a:lnTo>
                    <a:pt x="41402" y="889"/>
                  </a:lnTo>
                  <a:cubicBezTo>
                    <a:pt x="30734" y="4445"/>
                    <a:pt x="25654" y="7112"/>
                    <a:pt x="20574" y="10795"/>
                  </a:cubicBezTo>
                  <a:lnTo>
                    <a:pt x="11430" y="20066"/>
                  </a:lnTo>
                  <a:cubicBezTo>
                    <a:pt x="5461" y="34671"/>
                    <a:pt x="4064" y="43307"/>
                    <a:pt x="4064" y="53467"/>
                  </a:cubicBezTo>
                  <a:lnTo>
                    <a:pt x="5461" y="71247"/>
                  </a:lnTo>
                  <a:cubicBezTo>
                    <a:pt x="11049" y="85090"/>
                    <a:pt x="14732" y="90424"/>
                    <a:pt x="19050" y="94234"/>
                  </a:cubicBezTo>
                  <a:lnTo>
                    <a:pt x="28448" y="101219"/>
                  </a:lnTo>
                  <a:lnTo>
                    <a:pt x="50546" y="112141"/>
                  </a:lnTo>
                  <a:cubicBezTo>
                    <a:pt x="56007" y="114808"/>
                    <a:pt x="60960" y="117983"/>
                    <a:pt x="65151" y="121539"/>
                  </a:cubicBezTo>
                  <a:lnTo>
                    <a:pt x="73152" y="129540"/>
                  </a:lnTo>
                  <a:cubicBezTo>
                    <a:pt x="78867" y="141859"/>
                    <a:pt x="80391" y="149225"/>
                    <a:pt x="80391" y="157988"/>
                  </a:cubicBezTo>
                  <a:cubicBezTo>
                    <a:pt x="80391" y="171069"/>
                    <a:pt x="77343" y="180975"/>
                    <a:pt x="71501" y="187960"/>
                  </a:cubicBezTo>
                  <a:cubicBezTo>
                    <a:pt x="65532" y="194691"/>
                    <a:pt x="57150" y="198247"/>
                    <a:pt x="46228" y="198247"/>
                  </a:cubicBezTo>
                  <a:lnTo>
                    <a:pt x="33782" y="197104"/>
                  </a:lnTo>
                  <a:cubicBezTo>
                    <a:pt x="23749" y="192278"/>
                    <a:pt x="20193" y="189484"/>
                    <a:pt x="17907" y="186309"/>
                  </a:cubicBezTo>
                  <a:lnTo>
                    <a:pt x="11430" y="177800"/>
                  </a:lnTo>
                  <a:lnTo>
                    <a:pt x="8001" y="173990"/>
                  </a:lnTo>
                  <a:lnTo>
                    <a:pt x="3556" y="175260"/>
                  </a:lnTo>
                  <a:lnTo>
                    <a:pt x="0" y="182499"/>
                  </a:lnTo>
                  <a:cubicBezTo>
                    <a:pt x="0" y="191262"/>
                    <a:pt x="4445" y="198120"/>
                    <a:pt x="13462" y="205359"/>
                  </a:cubicBezTo>
                  <a:cubicBezTo>
                    <a:pt x="22479" y="212598"/>
                    <a:pt x="33655" y="216154"/>
                    <a:pt x="46990" y="216154"/>
                  </a:cubicBezTo>
                  <a:cubicBezTo>
                    <a:pt x="61849" y="216154"/>
                    <a:pt x="73660" y="211201"/>
                    <a:pt x="82296" y="201168"/>
                  </a:cubicBezTo>
                  <a:cubicBezTo>
                    <a:pt x="91059" y="191389"/>
                    <a:pt x="95377" y="176276"/>
                    <a:pt x="95377" y="156337"/>
                  </a:cubicBezTo>
                  <a:lnTo>
                    <a:pt x="89662" y="124460"/>
                  </a:lnTo>
                  <a:cubicBezTo>
                    <a:pt x="85979" y="115697"/>
                    <a:pt x="81407" y="109474"/>
                    <a:pt x="75692" y="10553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0" name="Freeform 50"/>
          <p:cNvSpPr/>
          <p:nvPr/>
        </p:nvSpPr>
        <p:spPr>
          <a:xfrm>
            <a:off x="8265742" y="4536601"/>
            <a:ext cx="1756576" cy="1918903"/>
          </a:xfrm>
          <a:custGeom>
            <a:avLst/>
            <a:gdLst/>
            <a:ahLst/>
            <a:cxnLst/>
            <a:rect l="l" t="t" r="r" b="b"/>
            <a:pathLst>
              <a:path w="1756576" h="1918903">
                <a:moveTo>
                  <a:pt x="0" y="0"/>
                </a:moveTo>
                <a:lnTo>
                  <a:pt x="1756576" y="0"/>
                </a:lnTo>
                <a:lnTo>
                  <a:pt x="1756576" y="1918902"/>
                </a:lnTo>
                <a:lnTo>
                  <a:pt x="0" y="1918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9772784" y="6692106"/>
            <a:ext cx="464689" cy="550797"/>
            <a:chOff x="0" y="0"/>
            <a:chExt cx="664731" cy="787921"/>
          </a:xfrm>
        </p:grpSpPr>
        <p:sp>
          <p:nvSpPr>
            <p:cNvPr id="52" name="Freeform 52"/>
            <p:cNvSpPr/>
            <p:nvPr/>
          </p:nvSpPr>
          <p:spPr>
            <a:xfrm>
              <a:off x="67691" y="65151"/>
              <a:ext cx="531114" cy="659257"/>
            </a:xfrm>
            <a:custGeom>
              <a:avLst/>
              <a:gdLst/>
              <a:ahLst/>
              <a:cxnLst/>
              <a:rect l="l" t="t" r="r" b="b"/>
              <a:pathLst>
                <a:path w="531114" h="659257">
                  <a:moveTo>
                    <a:pt x="0" y="0"/>
                  </a:moveTo>
                  <a:lnTo>
                    <a:pt x="386842" y="659257"/>
                  </a:lnTo>
                  <a:lnTo>
                    <a:pt x="531114" y="659257"/>
                  </a:lnTo>
                  <a:lnTo>
                    <a:pt x="139954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63500" y="167894"/>
              <a:ext cx="116459" cy="555752"/>
            </a:xfrm>
            <a:custGeom>
              <a:avLst/>
              <a:gdLst/>
              <a:ahLst/>
              <a:cxnLst/>
              <a:rect l="l" t="t" r="r" b="b"/>
              <a:pathLst>
                <a:path w="116459" h="555752">
                  <a:moveTo>
                    <a:pt x="0" y="555752"/>
                  </a:moveTo>
                  <a:lnTo>
                    <a:pt x="116459" y="555752"/>
                  </a:lnTo>
                  <a:lnTo>
                    <a:pt x="116459" y="189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486537" y="63500"/>
              <a:ext cx="114808" cy="559562"/>
            </a:xfrm>
            <a:custGeom>
              <a:avLst/>
              <a:gdLst/>
              <a:ahLst/>
              <a:cxnLst/>
              <a:rect l="l" t="t" r="r" b="b"/>
              <a:pathLst>
                <a:path w="114808" h="559562">
                  <a:moveTo>
                    <a:pt x="0" y="365379"/>
                  </a:moveTo>
                  <a:lnTo>
                    <a:pt x="114808" y="559562"/>
                  </a:lnTo>
                  <a:lnTo>
                    <a:pt x="1148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10383827" y="6684982"/>
            <a:ext cx="538206" cy="564906"/>
            <a:chOff x="0" y="0"/>
            <a:chExt cx="769912" cy="808101"/>
          </a:xfrm>
        </p:grpSpPr>
        <p:sp>
          <p:nvSpPr>
            <p:cNvPr id="56" name="Freeform 56"/>
            <p:cNvSpPr/>
            <p:nvPr/>
          </p:nvSpPr>
          <p:spPr>
            <a:xfrm>
              <a:off x="63373" y="62992"/>
              <a:ext cx="294386" cy="681736"/>
            </a:xfrm>
            <a:custGeom>
              <a:avLst/>
              <a:gdLst/>
              <a:ahLst/>
              <a:cxnLst/>
              <a:rect l="l" t="t" r="r" b="b"/>
              <a:pathLst>
                <a:path w="294386" h="681736">
                  <a:moveTo>
                    <a:pt x="199771" y="150495"/>
                  </a:moveTo>
                  <a:cubicBezTo>
                    <a:pt x="224282" y="127000"/>
                    <a:pt x="255270" y="111506"/>
                    <a:pt x="293370" y="101600"/>
                  </a:cubicBezTo>
                  <a:lnTo>
                    <a:pt x="294386" y="1778"/>
                  </a:lnTo>
                  <a:cubicBezTo>
                    <a:pt x="288036" y="254"/>
                    <a:pt x="277241" y="0"/>
                    <a:pt x="260350" y="2159"/>
                  </a:cubicBezTo>
                  <a:cubicBezTo>
                    <a:pt x="243205" y="4445"/>
                    <a:pt x="219837" y="9398"/>
                    <a:pt x="191770" y="22098"/>
                  </a:cubicBezTo>
                  <a:cubicBezTo>
                    <a:pt x="163449" y="34798"/>
                    <a:pt x="130429" y="55372"/>
                    <a:pt x="101219" y="81788"/>
                  </a:cubicBezTo>
                  <a:cubicBezTo>
                    <a:pt x="72009" y="108204"/>
                    <a:pt x="46863" y="140208"/>
                    <a:pt x="28829" y="184404"/>
                  </a:cubicBezTo>
                  <a:cubicBezTo>
                    <a:pt x="10922" y="228600"/>
                    <a:pt x="254" y="284734"/>
                    <a:pt x="127" y="337058"/>
                  </a:cubicBezTo>
                  <a:cubicBezTo>
                    <a:pt x="0" y="389382"/>
                    <a:pt x="10287" y="438150"/>
                    <a:pt x="25908" y="482727"/>
                  </a:cubicBezTo>
                  <a:cubicBezTo>
                    <a:pt x="41529" y="527304"/>
                    <a:pt x="62611" y="567563"/>
                    <a:pt x="90043" y="597154"/>
                  </a:cubicBezTo>
                  <a:cubicBezTo>
                    <a:pt x="117475" y="626745"/>
                    <a:pt x="151384" y="645668"/>
                    <a:pt x="186055" y="659130"/>
                  </a:cubicBezTo>
                  <a:cubicBezTo>
                    <a:pt x="220726" y="672592"/>
                    <a:pt x="255905" y="680593"/>
                    <a:pt x="293497" y="681736"/>
                  </a:cubicBezTo>
                  <a:lnTo>
                    <a:pt x="294005" y="577596"/>
                  </a:lnTo>
                  <a:cubicBezTo>
                    <a:pt x="282956" y="578485"/>
                    <a:pt x="271272" y="577342"/>
                    <a:pt x="258826" y="573786"/>
                  </a:cubicBezTo>
                  <a:cubicBezTo>
                    <a:pt x="246253" y="570103"/>
                    <a:pt x="233045" y="564261"/>
                    <a:pt x="219837" y="554609"/>
                  </a:cubicBezTo>
                  <a:cubicBezTo>
                    <a:pt x="206629" y="544957"/>
                    <a:pt x="193675" y="531495"/>
                    <a:pt x="180721" y="515239"/>
                  </a:cubicBezTo>
                  <a:cubicBezTo>
                    <a:pt x="168021" y="498856"/>
                    <a:pt x="155448" y="479806"/>
                    <a:pt x="146304" y="450723"/>
                  </a:cubicBezTo>
                  <a:cubicBezTo>
                    <a:pt x="137160" y="421640"/>
                    <a:pt x="131445" y="382524"/>
                    <a:pt x="130937" y="345186"/>
                  </a:cubicBezTo>
                  <a:cubicBezTo>
                    <a:pt x="130302" y="307721"/>
                    <a:pt x="134620" y="271907"/>
                    <a:pt x="145796" y="238633"/>
                  </a:cubicBezTo>
                  <a:cubicBezTo>
                    <a:pt x="156972" y="205359"/>
                    <a:pt x="175260" y="174117"/>
                    <a:pt x="199771" y="150749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412115" y="62865"/>
              <a:ext cx="294386" cy="681609"/>
            </a:xfrm>
            <a:custGeom>
              <a:avLst/>
              <a:gdLst/>
              <a:ahLst/>
              <a:cxnLst/>
              <a:rect l="l" t="t" r="r" b="b"/>
              <a:pathLst>
                <a:path w="294386" h="681609">
                  <a:moveTo>
                    <a:pt x="193167" y="81915"/>
                  </a:moveTo>
                  <a:cubicBezTo>
                    <a:pt x="163957" y="55626"/>
                    <a:pt x="130810" y="34925"/>
                    <a:pt x="102616" y="22225"/>
                  </a:cubicBezTo>
                  <a:cubicBezTo>
                    <a:pt x="74422" y="9525"/>
                    <a:pt x="51181" y="4572"/>
                    <a:pt x="34036" y="2286"/>
                  </a:cubicBezTo>
                  <a:cubicBezTo>
                    <a:pt x="17018" y="0"/>
                    <a:pt x="6350" y="381"/>
                    <a:pt x="0" y="2032"/>
                  </a:cubicBezTo>
                  <a:lnTo>
                    <a:pt x="1016" y="101727"/>
                  </a:lnTo>
                  <a:cubicBezTo>
                    <a:pt x="38989" y="111633"/>
                    <a:pt x="69977" y="127254"/>
                    <a:pt x="94488" y="150622"/>
                  </a:cubicBezTo>
                  <a:cubicBezTo>
                    <a:pt x="118999" y="173990"/>
                    <a:pt x="137287" y="205105"/>
                    <a:pt x="148463" y="238379"/>
                  </a:cubicBezTo>
                  <a:cubicBezTo>
                    <a:pt x="159766" y="271780"/>
                    <a:pt x="164211" y="307594"/>
                    <a:pt x="163449" y="344932"/>
                  </a:cubicBezTo>
                  <a:cubicBezTo>
                    <a:pt x="162814" y="382397"/>
                    <a:pt x="157099" y="421513"/>
                    <a:pt x="148082" y="450596"/>
                  </a:cubicBezTo>
                  <a:cubicBezTo>
                    <a:pt x="139065" y="479806"/>
                    <a:pt x="126492" y="498856"/>
                    <a:pt x="113538" y="515112"/>
                  </a:cubicBezTo>
                  <a:cubicBezTo>
                    <a:pt x="100584" y="531368"/>
                    <a:pt x="87630" y="544830"/>
                    <a:pt x="74549" y="554482"/>
                  </a:cubicBezTo>
                  <a:cubicBezTo>
                    <a:pt x="61341" y="564134"/>
                    <a:pt x="48006" y="570230"/>
                    <a:pt x="35560" y="573659"/>
                  </a:cubicBezTo>
                  <a:lnTo>
                    <a:pt x="381" y="577469"/>
                  </a:lnTo>
                  <a:lnTo>
                    <a:pt x="762" y="681609"/>
                  </a:lnTo>
                  <a:cubicBezTo>
                    <a:pt x="38354" y="680593"/>
                    <a:pt x="73787" y="672592"/>
                    <a:pt x="108331" y="659003"/>
                  </a:cubicBezTo>
                  <a:cubicBezTo>
                    <a:pt x="142875" y="645414"/>
                    <a:pt x="176784" y="626618"/>
                    <a:pt x="204343" y="597027"/>
                  </a:cubicBezTo>
                  <a:cubicBezTo>
                    <a:pt x="231648" y="567436"/>
                    <a:pt x="252730" y="527177"/>
                    <a:pt x="268351" y="482600"/>
                  </a:cubicBezTo>
                  <a:cubicBezTo>
                    <a:pt x="283972" y="438023"/>
                    <a:pt x="294386" y="389382"/>
                    <a:pt x="294259" y="336931"/>
                  </a:cubicBezTo>
                  <a:cubicBezTo>
                    <a:pt x="294132" y="284353"/>
                    <a:pt x="283464" y="228346"/>
                    <a:pt x="265430" y="184277"/>
                  </a:cubicBezTo>
                  <a:cubicBezTo>
                    <a:pt x="247523" y="140081"/>
                    <a:pt x="222250" y="107950"/>
                    <a:pt x="193040" y="81534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8" name="Group 58"/>
          <p:cNvGrpSpPr>
            <a:grpSpLocks noChangeAspect="1"/>
          </p:cNvGrpSpPr>
          <p:nvPr/>
        </p:nvGrpSpPr>
        <p:grpSpPr>
          <a:xfrm>
            <a:off x="9769761" y="7344431"/>
            <a:ext cx="1150280" cy="239726"/>
            <a:chOff x="0" y="0"/>
            <a:chExt cx="1645488" cy="342925"/>
          </a:xfrm>
        </p:grpSpPr>
        <p:sp>
          <p:nvSpPr>
            <p:cNvPr id="59" name="Freeform 59"/>
            <p:cNvSpPr/>
            <p:nvPr/>
          </p:nvSpPr>
          <p:spPr>
            <a:xfrm>
              <a:off x="63500" y="64008"/>
              <a:ext cx="96774" cy="213487"/>
            </a:xfrm>
            <a:custGeom>
              <a:avLst/>
              <a:gdLst/>
              <a:ahLst/>
              <a:cxnLst/>
              <a:rect l="l" t="t" r="r" b="b"/>
              <a:pathLst>
                <a:path w="96774" h="213487">
                  <a:moveTo>
                    <a:pt x="89154" y="0"/>
                  </a:moveTo>
                  <a:lnTo>
                    <a:pt x="81534" y="2286"/>
                  </a:lnTo>
                  <a:lnTo>
                    <a:pt x="81534" y="168656"/>
                  </a:lnTo>
                  <a:lnTo>
                    <a:pt x="19558" y="13462"/>
                  </a:lnTo>
                  <a:cubicBezTo>
                    <a:pt x="15875" y="4445"/>
                    <a:pt x="11938" y="0"/>
                    <a:pt x="7620" y="0"/>
                  </a:cubicBezTo>
                  <a:lnTo>
                    <a:pt x="0" y="241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032" y="211455"/>
                  </a:cubicBezTo>
                  <a:lnTo>
                    <a:pt x="5461" y="213487"/>
                  </a:lnTo>
                  <a:lnTo>
                    <a:pt x="11430" y="212852"/>
                  </a:lnTo>
                  <a:lnTo>
                    <a:pt x="15240" y="208153"/>
                  </a:lnTo>
                  <a:lnTo>
                    <a:pt x="15240" y="44450"/>
                  </a:lnTo>
                  <a:lnTo>
                    <a:pt x="79121" y="202311"/>
                  </a:lnTo>
                  <a:cubicBezTo>
                    <a:pt x="82042" y="209804"/>
                    <a:pt x="85344" y="213487"/>
                    <a:pt x="89154" y="213487"/>
                  </a:cubicBezTo>
                  <a:lnTo>
                    <a:pt x="92964" y="212852"/>
                  </a:lnTo>
                  <a:lnTo>
                    <a:pt x="96774" y="208153"/>
                  </a:lnTo>
                  <a:lnTo>
                    <a:pt x="96774" y="7112"/>
                  </a:lnTo>
                  <a:cubicBezTo>
                    <a:pt x="96774" y="2413"/>
                    <a:pt x="94234" y="127"/>
                    <a:pt x="89154" y="12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257810" y="64008"/>
              <a:ext cx="95504" cy="215138"/>
            </a:xfrm>
            <a:custGeom>
              <a:avLst/>
              <a:gdLst/>
              <a:ahLst/>
              <a:cxnLst/>
              <a:rect l="l" t="t" r="r" b="b"/>
              <a:pathLst>
                <a:path w="95504" h="215138">
                  <a:moveTo>
                    <a:pt x="80391" y="152654"/>
                  </a:moveTo>
                  <a:cubicBezTo>
                    <a:pt x="80391" y="182372"/>
                    <a:pt x="69469" y="197231"/>
                    <a:pt x="47752" y="197231"/>
                  </a:cubicBezTo>
                  <a:cubicBezTo>
                    <a:pt x="26035" y="197231"/>
                    <a:pt x="15240" y="182372"/>
                    <a:pt x="15240" y="152654"/>
                  </a:cubicBezTo>
                  <a:lnTo>
                    <a:pt x="15240" y="62230"/>
                  </a:lnTo>
                  <a:cubicBezTo>
                    <a:pt x="15240" y="32639"/>
                    <a:pt x="26162" y="17907"/>
                    <a:pt x="47752" y="17907"/>
                  </a:cubicBezTo>
                  <a:cubicBezTo>
                    <a:pt x="69342" y="17907"/>
                    <a:pt x="80391" y="32639"/>
                    <a:pt x="80391" y="62230"/>
                  </a:cubicBezTo>
                  <a:close/>
                  <a:moveTo>
                    <a:pt x="47752" y="0"/>
                  </a:moveTo>
                  <a:cubicBezTo>
                    <a:pt x="33274" y="0"/>
                    <a:pt x="21590" y="5080"/>
                    <a:pt x="12827" y="15240"/>
                  </a:cubicBezTo>
                  <a:cubicBezTo>
                    <a:pt x="4318" y="25146"/>
                    <a:pt x="0" y="40894"/>
                    <a:pt x="0" y="62230"/>
                  </a:cubicBezTo>
                  <a:lnTo>
                    <a:pt x="0" y="152654"/>
                  </a:lnTo>
                  <a:cubicBezTo>
                    <a:pt x="0" y="174244"/>
                    <a:pt x="4318" y="190119"/>
                    <a:pt x="12827" y="200279"/>
                  </a:cubicBezTo>
                  <a:cubicBezTo>
                    <a:pt x="21590" y="210185"/>
                    <a:pt x="33274" y="215138"/>
                    <a:pt x="47752" y="215138"/>
                  </a:cubicBezTo>
                  <a:cubicBezTo>
                    <a:pt x="62230" y="215138"/>
                    <a:pt x="73914" y="210185"/>
                    <a:pt x="82423" y="200279"/>
                  </a:cubicBezTo>
                  <a:cubicBezTo>
                    <a:pt x="91186" y="190119"/>
                    <a:pt x="95504" y="174244"/>
                    <a:pt x="95504" y="152654"/>
                  </a:cubicBezTo>
                  <a:lnTo>
                    <a:pt x="95504" y="62230"/>
                  </a:lnTo>
                  <a:cubicBezTo>
                    <a:pt x="95504" y="40894"/>
                    <a:pt x="91059" y="25146"/>
                    <a:pt x="82423" y="15240"/>
                  </a:cubicBezTo>
                  <a:cubicBezTo>
                    <a:pt x="73914" y="5080"/>
                    <a:pt x="62230" y="0"/>
                    <a:pt x="47752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449834" y="64008"/>
              <a:ext cx="96266" cy="215138"/>
            </a:xfrm>
            <a:custGeom>
              <a:avLst/>
              <a:gdLst/>
              <a:ahLst/>
              <a:cxnLst/>
              <a:rect l="l" t="t" r="r" b="b"/>
              <a:pathLst>
                <a:path w="96266" h="215138">
                  <a:moveTo>
                    <a:pt x="88900" y="0"/>
                  </a:moveTo>
                  <a:lnTo>
                    <a:pt x="81280" y="2286"/>
                  </a:lnTo>
                  <a:lnTo>
                    <a:pt x="81280" y="152654"/>
                  </a:lnTo>
                  <a:cubicBezTo>
                    <a:pt x="81280" y="167513"/>
                    <a:pt x="78359" y="178689"/>
                    <a:pt x="72517" y="186309"/>
                  </a:cubicBezTo>
                  <a:cubicBezTo>
                    <a:pt x="66802" y="193675"/>
                    <a:pt x="58801" y="197358"/>
                    <a:pt x="48133" y="197358"/>
                  </a:cubicBezTo>
                  <a:cubicBezTo>
                    <a:pt x="37465" y="197358"/>
                    <a:pt x="29464" y="193675"/>
                    <a:pt x="23622" y="186309"/>
                  </a:cubicBezTo>
                  <a:cubicBezTo>
                    <a:pt x="17907" y="178689"/>
                    <a:pt x="15113" y="167513"/>
                    <a:pt x="15113" y="152654"/>
                  </a:cubicBezTo>
                  <a:lnTo>
                    <a:pt x="15113" y="7112"/>
                  </a:lnTo>
                  <a:cubicBezTo>
                    <a:pt x="15113" y="2413"/>
                    <a:pt x="12700" y="127"/>
                    <a:pt x="7620" y="127"/>
                  </a:cubicBezTo>
                  <a:lnTo>
                    <a:pt x="0" y="2413"/>
                  </a:lnTo>
                  <a:lnTo>
                    <a:pt x="0" y="152654"/>
                  </a:lnTo>
                  <a:cubicBezTo>
                    <a:pt x="0" y="174244"/>
                    <a:pt x="4445" y="190119"/>
                    <a:pt x="13081" y="200279"/>
                  </a:cubicBezTo>
                  <a:cubicBezTo>
                    <a:pt x="21971" y="210185"/>
                    <a:pt x="33655" y="215138"/>
                    <a:pt x="48133" y="215138"/>
                  </a:cubicBezTo>
                  <a:cubicBezTo>
                    <a:pt x="62611" y="215138"/>
                    <a:pt x="74295" y="210185"/>
                    <a:pt x="83058" y="200279"/>
                  </a:cubicBezTo>
                  <a:cubicBezTo>
                    <a:pt x="91821" y="190119"/>
                    <a:pt x="96266" y="174244"/>
                    <a:pt x="96266" y="152654"/>
                  </a:cubicBezTo>
                  <a:lnTo>
                    <a:pt x="96266" y="7112"/>
                  </a:lnTo>
                  <a:cubicBezTo>
                    <a:pt x="96266" y="2413"/>
                    <a:pt x="93726" y="127"/>
                    <a:pt x="88646" y="12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630936" y="64008"/>
              <a:ext cx="114554" cy="215138"/>
            </a:xfrm>
            <a:custGeom>
              <a:avLst/>
              <a:gdLst/>
              <a:ahLst/>
              <a:cxnLst/>
              <a:rect l="l" t="t" r="r" b="b"/>
              <a:pathLst>
                <a:path w="114554" h="215138">
                  <a:moveTo>
                    <a:pt x="105410" y="0"/>
                  </a:moveTo>
                  <a:lnTo>
                    <a:pt x="100584" y="1651"/>
                  </a:lnTo>
                  <a:lnTo>
                    <a:pt x="57404" y="184150"/>
                  </a:lnTo>
                  <a:lnTo>
                    <a:pt x="14859" y="5080"/>
                  </a:lnTo>
                  <a:cubicBezTo>
                    <a:pt x="14351" y="1778"/>
                    <a:pt x="12319" y="127"/>
                    <a:pt x="8890" y="127"/>
                  </a:cubicBezTo>
                  <a:lnTo>
                    <a:pt x="4699" y="889"/>
                  </a:lnTo>
                  <a:lnTo>
                    <a:pt x="0" y="5969"/>
                  </a:lnTo>
                  <a:lnTo>
                    <a:pt x="127" y="9906"/>
                  </a:lnTo>
                  <a:lnTo>
                    <a:pt x="48006" y="208153"/>
                  </a:lnTo>
                  <a:cubicBezTo>
                    <a:pt x="49149" y="212852"/>
                    <a:pt x="52070" y="215138"/>
                    <a:pt x="57023" y="215138"/>
                  </a:cubicBezTo>
                  <a:lnTo>
                    <a:pt x="65151" y="212852"/>
                  </a:lnTo>
                  <a:lnTo>
                    <a:pt x="114554" y="8509"/>
                  </a:lnTo>
                  <a:cubicBezTo>
                    <a:pt x="114554" y="6223"/>
                    <a:pt x="113538" y="4191"/>
                    <a:pt x="111633" y="2667"/>
                  </a:cubicBezTo>
                  <a:lnTo>
                    <a:pt x="107569" y="0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830834" y="64008"/>
              <a:ext cx="94361" cy="213487"/>
            </a:xfrm>
            <a:custGeom>
              <a:avLst/>
              <a:gdLst/>
              <a:ahLst/>
              <a:cxnLst/>
              <a:rect l="l" t="t" r="r" b="b"/>
              <a:pathLst>
                <a:path w="94361" h="213487">
                  <a:moveTo>
                    <a:pt x="88773" y="17907"/>
                  </a:moveTo>
                  <a:lnTo>
                    <a:pt x="91948" y="17018"/>
                  </a:lnTo>
                  <a:lnTo>
                    <a:pt x="94361" y="11049"/>
                  </a:lnTo>
                  <a:lnTo>
                    <a:pt x="92583" y="0"/>
                  </a:lnTo>
                  <a:lnTo>
                    <a:pt x="6985" y="0"/>
                  </a:lnTo>
                  <a:cubicBezTo>
                    <a:pt x="5080" y="0"/>
                    <a:pt x="3429" y="635"/>
                    <a:pt x="2159" y="2032"/>
                  </a:cubicBezTo>
                  <a:lnTo>
                    <a:pt x="0" y="495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159" y="211455"/>
                  </a:cubicBezTo>
                  <a:lnTo>
                    <a:pt x="5080" y="213487"/>
                  </a:lnTo>
                  <a:lnTo>
                    <a:pt x="88646" y="213487"/>
                  </a:lnTo>
                  <a:cubicBezTo>
                    <a:pt x="92456" y="213487"/>
                    <a:pt x="94361" y="210566"/>
                    <a:pt x="94361" y="204724"/>
                  </a:cubicBezTo>
                  <a:lnTo>
                    <a:pt x="93853" y="200025"/>
                  </a:lnTo>
                  <a:lnTo>
                    <a:pt x="90297" y="195580"/>
                  </a:lnTo>
                  <a:lnTo>
                    <a:pt x="15240" y="195580"/>
                  </a:lnTo>
                  <a:lnTo>
                    <a:pt x="15240" y="114808"/>
                  </a:lnTo>
                  <a:lnTo>
                    <a:pt x="51308" y="114808"/>
                  </a:lnTo>
                  <a:cubicBezTo>
                    <a:pt x="55118" y="114808"/>
                    <a:pt x="57023" y="112141"/>
                    <a:pt x="57023" y="106934"/>
                  </a:cubicBezTo>
                  <a:lnTo>
                    <a:pt x="56515" y="102362"/>
                  </a:lnTo>
                  <a:lnTo>
                    <a:pt x="53213" y="98171"/>
                  </a:lnTo>
                  <a:lnTo>
                    <a:pt x="15240" y="98171"/>
                  </a:lnTo>
                  <a:lnTo>
                    <a:pt x="15240" y="17907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1003681" y="64135"/>
              <a:ext cx="85598" cy="213233"/>
            </a:xfrm>
            <a:custGeom>
              <a:avLst/>
              <a:gdLst/>
              <a:ahLst/>
              <a:cxnLst/>
              <a:rect l="l" t="t" r="r" b="b"/>
              <a:pathLst>
                <a:path w="85598" h="213233">
                  <a:moveTo>
                    <a:pt x="80645" y="195580"/>
                  </a:moveTo>
                  <a:lnTo>
                    <a:pt x="15240" y="195580"/>
                  </a:lnTo>
                  <a:lnTo>
                    <a:pt x="15240" y="6985"/>
                  </a:lnTo>
                  <a:cubicBezTo>
                    <a:pt x="15240" y="2286"/>
                    <a:pt x="12700" y="0"/>
                    <a:pt x="7620" y="0"/>
                  </a:cubicBezTo>
                  <a:lnTo>
                    <a:pt x="0" y="2286"/>
                  </a:lnTo>
                  <a:lnTo>
                    <a:pt x="0" y="205740"/>
                  </a:lnTo>
                  <a:cubicBezTo>
                    <a:pt x="0" y="208153"/>
                    <a:pt x="762" y="209931"/>
                    <a:pt x="2032" y="211201"/>
                  </a:cubicBezTo>
                  <a:lnTo>
                    <a:pt x="4953" y="213233"/>
                  </a:lnTo>
                  <a:lnTo>
                    <a:pt x="80518" y="213233"/>
                  </a:lnTo>
                  <a:cubicBezTo>
                    <a:pt x="83947" y="213233"/>
                    <a:pt x="85598" y="210185"/>
                    <a:pt x="85598" y="204216"/>
                  </a:cubicBezTo>
                  <a:lnTo>
                    <a:pt x="83947" y="195453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1163193" y="64135"/>
              <a:ext cx="85598" cy="213233"/>
            </a:xfrm>
            <a:custGeom>
              <a:avLst/>
              <a:gdLst/>
              <a:ahLst/>
              <a:cxnLst/>
              <a:rect l="l" t="t" r="r" b="b"/>
              <a:pathLst>
                <a:path w="85598" h="213233">
                  <a:moveTo>
                    <a:pt x="80645" y="195580"/>
                  </a:moveTo>
                  <a:lnTo>
                    <a:pt x="15240" y="195580"/>
                  </a:lnTo>
                  <a:lnTo>
                    <a:pt x="15240" y="6985"/>
                  </a:lnTo>
                  <a:cubicBezTo>
                    <a:pt x="15240" y="2286"/>
                    <a:pt x="12700" y="0"/>
                    <a:pt x="7620" y="0"/>
                  </a:cubicBezTo>
                  <a:lnTo>
                    <a:pt x="0" y="2286"/>
                  </a:lnTo>
                  <a:lnTo>
                    <a:pt x="0" y="205740"/>
                  </a:lnTo>
                  <a:cubicBezTo>
                    <a:pt x="0" y="208153"/>
                    <a:pt x="762" y="209931"/>
                    <a:pt x="2032" y="211201"/>
                  </a:cubicBezTo>
                  <a:lnTo>
                    <a:pt x="4953" y="213233"/>
                  </a:lnTo>
                  <a:lnTo>
                    <a:pt x="80518" y="213233"/>
                  </a:lnTo>
                  <a:cubicBezTo>
                    <a:pt x="83947" y="213233"/>
                    <a:pt x="85598" y="210185"/>
                    <a:pt x="85598" y="204216"/>
                  </a:cubicBezTo>
                  <a:lnTo>
                    <a:pt x="83947" y="195453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1324991" y="64008"/>
              <a:ext cx="94361" cy="213487"/>
            </a:xfrm>
            <a:custGeom>
              <a:avLst/>
              <a:gdLst/>
              <a:ahLst/>
              <a:cxnLst/>
              <a:rect l="l" t="t" r="r" b="b"/>
              <a:pathLst>
                <a:path w="94361" h="213487">
                  <a:moveTo>
                    <a:pt x="88646" y="17907"/>
                  </a:moveTo>
                  <a:lnTo>
                    <a:pt x="91821" y="17018"/>
                  </a:lnTo>
                  <a:lnTo>
                    <a:pt x="94361" y="11049"/>
                  </a:lnTo>
                  <a:lnTo>
                    <a:pt x="92456" y="0"/>
                  </a:lnTo>
                  <a:lnTo>
                    <a:pt x="6858" y="0"/>
                  </a:lnTo>
                  <a:cubicBezTo>
                    <a:pt x="4953" y="0"/>
                    <a:pt x="3429" y="635"/>
                    <a:pt x="2032" y="2032"/>
                  </a:cubicBezTo>
                  <a:lnTo>
                    <a:pt x="0" y="4953"/>
                  </a:lnTo>
                  <a:lnTo>
                    <a:pt x="0" y="205867"/>
                  </a:lnTo>
                  <a:cubicBezTo>
                    <a:pt x="0" y="208153"/>
                    <a:pt x="635" y="210058"/>
                    <a:pt x="2032" y="211455"/>
                  </a:cubicBezTo>
                  <a:lnTo>
                    <a:pt x="5080" y="213487"/>
                  </a:lnTo>
                  <a:lnTo>
                    <a:pt x="88646" y="213487"/>
                  </a:lnTo>
                  <a:cubicBezTo>
                    <a:pt x="92456" y="213487"/>
                    <a:pt x="94361" y="210566"/>
                    <a:pt x="94361" y="204724"/>
                  </a:cubicBezTo>
                  <a:lnTo>
                    <a:pt x="93853" y="200025"/>
                  </a:lnTo>
                  <a:lnTo>
                    <a:pt x="90297" y="195580"/>
                  </a:lnTo>
                  <a:lnTo>
                    <a:pt x="15113" y="195580"/>
                  </a:lnTo>
                  <a:lnTo>
                    <a:pt x="15113" y="114808"/>
                  </a:lnTo>
                  <a:lnTo>
                    <a:pt x="51181" y="114808"/>
                  </a:lnTo>
                  <a:cubicBezTo>
                    <a:pt x="54991" y="114808"/>
                    <a:pt x="56896" y="112141"/>
                    <a:pt x="56896" y="106934"/>
                  </a:cubicBezTo>
                  <a:lnTo>
                    <a:pt x="56388" y="102362"/>
                  </a:lnTo>
                  <a:lnTo>
                    <a:pt x="52959" y="98171"/>
                  </a:lnTo>
                  <a:lnTo>
                    <a:pt x="14986" y="98171"/>
                  </a:lnTo>
                  <a:lnTo>
                    <a:pt x="14986" y="17907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1486408" y="63881"/>
              <a:ext cx="95504" cy="216281"/>
            </a:xfrm>
            <a:custGeom>
              <a:avLst/>
              <a:gdLst/>
              <a:ahLst/>
              <a:cxnLst/>
              <a:rect l="l" t="t" r="r" b="b"/>
              <a:pathLst>
                <a:path w="95504" h="216281">
                  <a:moveTo>
                    <a:pt x="89789" y="123952"/>
                  </a:moveTo>
                  <a:lnTo>
                    <a:pt x="81407" y="108966"/>
                  </a:lnTo>
                  <a:cubicBezTo>
                    <a:pt x="70104" y="100965"/>
                    <a:pt x="64008" y="97155"/>
                    <a:pt x="57404" y="93599"/>
                  </a:cubicBezTo>
                  <a:lnTo>
                    <a:pt x="44704" y="87122"/>
                  </a:lnTo>
                  <a:cubicBezTo>
                    <a:pt x="33401" y="82042"/>
                    <a:pt x="28575" y="77978"/>
                    <a:pt x="24765" y="72390"/>
                  </a:cubicBezTo>
                  <a:lnTo>
                    <a:pt x="19304" y="59817"/>
                  </a:lnTo>
                  <a:cubicBezTo>
                    <a:pt x="19304" y="39370"/>
                    <a:pt x="22479" y="30734"/>
                    <a:pt x="28702" y="25527"/>
                  </a:cubicBezTo>
                  <a:lnTo>
                    <a:pt x="42926" y="17653"/>
                  </a:lnTo>
                  <a:cubicBezTo>
                    <a:pt x="58547" y="17653"/>
                    <a:pt x="63754" y="18669"/>
                    <a:pt x="68453" y="20574"/>
                  </a:cubicBezTo>
                  <a:lnTo>
                    <a:pt x="76835" y="24130"/>
                  </a:lnTo>
                  <a:lnTo>
                    <a:pt x="83820" y="28448"/>
                  </a:lnTo>
                  <a:lnTo>
                    <a:pt x="88138" y="27305"/>
                  </a:lnTo>
                  <a:lnTo>
                    <a:pt x="91440" y="20066"/>
                  </a:lnTo>
                  <a:lnTo>
                    <a:pt x="87249" y="8509"/>
                  </a:lnTo>
                  <a:cubicBezTo>
                    <a:pt x="70866" y="1778"/>
                    <a:pt x="62103" y="0"/>
                    <a:pt x="52832" y="0"/>
                  </a:cubicBezTo>
                  <a:lnTo>
                    <a:pt x="41402" y="889"/>
                  </a:lnTo>
                  <a:cubicBezTo>
                    <a:pt x="30861" y="4318"/>
                    <a:pt x="25781" y="7112"/>
                    <a:pt x="20701" y="10795"/>
                  </a:cubicBezTo>
                  <a:lnTo>
                    <a:pt x="11557" y="19939"/>
                  </a:lnTo>
                  <a:cubicBezTo>
                    <a:pt x="5588" y="34544"/>
                    <a:pt x="4191" y="43180"/>
                    <a:pt x="4191" y="53340"/>
                  </a:cubicBezTo>
                  <a:lnTo>
                    <a:pt x="5588" y="71120"/>
                  </a:lnTo>
                  <a:cubicBezTo>
                    <a:pt x="11303" y="84963"/>
                    <a:pt x="14859" y="90297"/>
                    <a:pt x="19050" y="94234"/>
                  </a:cubicBezTo>
                  <a:lnTo>
                    <a:pt x="28448" y="101219"/>
                  </a:lnTo>
                  <a:lnTo>
                    <a:pt x="50546" y="112141"/>
                  </a:lnTo>
                  <a:cubicBezTo>
                    <a:pt x="56007" y="114808"/>
                    <a:pt x="60960" y="117983"/>
                    <a:pt x="65278" y="121539"/>
                  </a:cubicBezTo>
                  <a:lnTo>
                    <a:pt x="73279" y="129667"/>
                  </a:lnTo>
                  <a:cubicBezTo>
                    <a:pt x="78994" y="141859"/>
                    <a:pt x="80391" y="149225"/>
                    <a:pt x="80391" y="157988"/>
                  </a:cubicBezTo>
                  <a:cubicBezTo>
                    <a:pt x="80391" y="171069"/>
                    <a:pt x="77470" y="181102"/>
                    <a:pt x="71374" y="188214"/>
                  </a:cubicBezTo>
                  <a:cubicBezTo>
                    <a:pt x="65405" y="195072"/>
                    <a:pt x="57023" y="198374"/>
                    <a:pt x="46101" y="198374"/>
                  </a:cubicBezTo>
                  <a:lnTo>
                    <a:pt x="33655" y="197231"/>
                  </a:lnTo>
                  <a:cubicBezTo>
                    <a:pt x="23749" y="192405"/>
                    <a:pt x="20193" y="189611"/>
                    <a:pt x="17780" y="186436"/>
                  </a:cubicBezTo>
                  <a:lnTo>
                    <a:pt x="11430" y="178054"/>
                  </a:lnTo>
                  <a:lnTo>
                    <a:pt x="8128" y="174244"/>
                  </a:lnTo>
                  <a:lnTo>
                    <a:pt x="3556" y="175514"/>
                  </a:lnTo>
                  <a:lnTo>
                    <a:pt x="0" y="182753"/>
                  </a:lnTo>
                  <a:cubicBezTo>
                    <a:pt x="0" y="191516"/>
                    <a:pt x="4572" y="198374"/>
                    <a:pt x="13589" y="205486"/>
                  </a:cubicBezTo>
                  <a:cubicBezTo>
                    <a:pt x="22606" y="212598"/>
                    <a:pt x="33782" y="216281"/>
                    <a:pt x="47117" y="216281"/>
                  </a:cubicBezTo>
                  <a:cubicBezTo>
                    <a:pt x="61976" y="216281"/>
                    <a:pt x="73787" y="211455"/>
                    <a:pt x="82423" y="201422"/>
                  </a:cubicBezTo>
                  <a:cubicBezTo>
                    <a:pt x="91059" y="191389"/>
                    <a:pt x="95504" y="176530"/>
                    <a:pt x="95504" y="156464"/>
                  </a:cubicBezTo>
                  <a:lnTo>
                    <a:pt x="89789" y="124587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5132838" y="2605470"/>
            <a:ext cx="7745537" cy="61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4400" b="1" spc="-52">
                <a:solidFill>
                  <a:srgbClr val="1A4E93"/>
                </a:solidFill>
                <a:latin typeface="Cardo Bold"/>
                <a:ea typeface="Cardo Bold"/>
                <a:cs typeface="Cardo Bold"/>
                <a:sym typeface="Cardo Bold"/>
              </a:rPr>
              <a:t>A technical perspective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7" name="TextBox 37"/>
          <p:cNvSpPr txBox="1"/>
          <p:nvPr/>
        </p:nvSpPr>
        <p:spPr>
          <a:xfrm>
            <a:off x="5327972" y="877796"/>
            <a:ext cx="7632056" cy="38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9"/>
              </a:lnSpc>
            </a:pPr>
            <a:r>
              <a:rPr lang="en-US" sz="2315" b="1" spc="20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The mooring line needs strenght and damping</a:t>
            </a:r>
          </a:p>
        </p:txBody>
      </p:sp>
      <p:graphicFrame>
        <p:nvGraphicFramePr>
          <p:cNvPr id="38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63965"/>
              </p:ext>
            </p:extLst>
          </p:nvPr>
        </p:nvGraphicFramePr>
        <p:xfrm>
          <a:off x="3903633" y="1553671"/>
          <a:ext cx="10528185" cy="3331784"/>
        </p:xfrm>
        <a:graphic>
          <a:graphicData uri="http://schemas.openxmlformats.org/drawingml/2006/table">
            <a:tbl>
              <a:tblPr/>
              <a:tblGrid>
                <a:gridCol w="3720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3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6709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Strenght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Damping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420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Chain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665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Elasto-textile line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9" name="Group 39"/>
          <p:cNvGrpSpPr/>
          <p:nvPr/>
        </p:nvGrpSpPr>
        <p:grpSpPr>
          <a:xfrm>
            <a:off x="7339966" y="3012776"/>
            <a:ext cx="7348245" cy="421640"/>
            <a:chOff x="0" y="0"/>
            <a:chExt cx="9797661" cy="562187"/>
          </a:xfrm>
        </p:grpSpPr>
        <p:sp>
          <p:nvSpPr>
            <p:cNvPr id="40" name="TextBox 40"/>
            <p:cNvSpPr txBox="1"/>
            <p:nvPr/>
          </p:nvSpPr>
          <p:spPr>
            <a:xfrm>
              <a:off x="0" y="-28575"/>
              <a:ext cx="5279836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799" b="1" spc="25" dirty="0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Steel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4517825" y="-28575"/>
              <a:ext cx="5279836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799" b="1" spc="25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Weight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7372623" y="4202275"/>
            <a:ext cx="8090867" cy="421640"/>
            <a:chOff x="0" y="0"/>
            <a:chExt cx="10787823" cy="562187"/>
          </a:xfrm>
        </p:grpSpPr>
        <p:sp>
          <p:nvSpPr>
            <p:cNvPr id="43" name="TextBox 43"/>
            <p:cNvSpPr txBox="1"/>
            <p:nvPr/>
          </p:nvSpPr>
          <p:spPr>
            <a:xfrm>
              <a:off x="0" y="-28575"/>
              <a:ext cx="5279836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799" b="1" spc="25" dirty="0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Textile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3527662" y="-28575"/>
              <a:ext cx="7260161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799" b="1" spc="25" dirty="0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Natural rubber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pic>
        <p:nvPicPr>
          <p:cNvPr id="46" name="Amortisseurvf Blender 0001-0500">
            <a:hlinkClick r:id="" action="ppaction://media"/>
            <a:extLst>
              <a:ext uri="{FF2B5EF4-FFF2-40B4-BE49-F238E27FC236}">
                <a16:creationId xmlns:a16="http://schemas.microsoft.com/office/drawing/2014/main" id="{48741E6D-2717-B4FC-9CDD-445593FFB8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9317" y="5676900"/>
            <a:ext cx="7687257" cy="4324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6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7" name="Freeform 37"/>
          <p:cNvSpPr/>
          <p:nvPr/>
        </p:nvSpPr>
        <p:spPr>
          <a:xfrm rot="5400000">
            <a:off x="3970950" y="1604939"/>
            <a:ext cx="1146329" cy="7820909"/>
          </a:xfrm>
          <a:custGeom>
            <a:avLst/>
            <a:gdLst/>
            <a:ahLst/>
            <a:cxnLst/>
            <a:rect l="l" t="t" r="r" b="b"/>
            <a:pathLst>
              <a:path w="1146329" h="7820909">
                <a:moveTo>
                  <a:pt x="0" y="0"/>
                </a:moveTo>
                <a:lnTo>
                  <a:pt x="1146329" y="0"/>
                </a:lnTo>
                <a:lnTo>
                  <a:pt x="1146329" y="7820909"/>
                </a:lnTo>
                <a:lnTo>
                  <a:pt x="0" y="7820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2495" t="-60517" r="-471190" b="-3758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0088086" y="2695156"/>
            <a:ext cx="6735098" cy="4494147"/>
          </a:xfrm>
          <a:custGeom>
            <a:avLst/>
            <a:gdLst/>
            <a:ahLst/>
            <a:cxnLst/>
            <a:rect l="l" t="t" r="r" b="b"/>
            <a:pathLst>
              <a:path w="6735098" h="4494147">
                <a:moveTo>
                  <a:pt x="0" y="0"/>
                </a:moveTo>
                <a:lnTo>
                  <a:pt x="6735098" y="0"/>
                </a:lnTo>
                <a:lnTo>
                  <a:pt x="6735098" y="4494147"/>
                </a:lnTo>
                <a:lnTo>
                  <a:pt x="0" y="44941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9" name="Group 39"/>
          <p:cNvGrpSpPr/>
          <p:nvPr/>
        </p:nvGrpSpPr>
        <p:grpSpPr>
          <a:xfrm>
            <a:off x="5398676" y="6342297"/>
            <a:ext cx="7937179" cy="2439124"/>
            <a:chOff x="0" y="0"/>
            <a:chExt cx="10582906" cy="3252165"/>
          </a:xfrm>
        </p:grpSpPr>
        <p:sp>
          <p:nvSpPr>
            <p:cNvPr id="40" name="Freeform 40"/>
            <p:cNvSpPr/>
            <p:nvPr/>
          </p:nvSpPr>
          <p:spPr>
            <a:xfrm rot="-2012354">
              <a:off x="6638649" y="984723"/>
              <a:ext cx="3933488" cy="1224298"/>
            </a:xfrm>
            <a:custGeom>
              <a:avLst/>
              <a:gdLst/>
              <a:ahLst/>
              <a:cxnLst/>
              <a:rect l="l" t="t" r="r" b="b"/>
              <a:pathLst>
                <a:path w="3933488" h="1224298">
                  <a:moveTo>
                    <a:pt x="0" y="0"/>
                  </a:moveTo>
                  <a:lnTo>
                    <a:pt x="3933488" y="0"/>
                  </a:lnTo>
                  <a:lnTo>
                    <a:pt x="3933488" y="1224298"/>
                  </a:lnTo>
                  <a:lnTo>
                    <a:pt x="0" y="1224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41"/>
            <p:cNvSpPr/>
            <p:nvPr/>
          </p:nvSpPr>
          <p:spPr>
            <a:xfrm rot="-8737605" flipV="1">
              <a:off x="2170" y="1024375"/>
              <a:ext cx="3933488" cy="1224298"/>
            </a:xfrm>
            <a:custGeom>
              <a:avLst/>
              <a:gdLst/>
              <a:ahLst/>
              <a:cxnLst/>
              <a:rect l="l" t="t" r="r" b="b"/>
              <a:pathLst>
                <a:path w="3933488" h="1224298">
                  <a:moveTo>
                    <a:pt x="0" y="1224298"/>
                  </a:moveTo>
                  <a:lnTo>
                    <a:pt x="3933488" y="1224298"/>
                  </a:lnTo>
                  <a:lnTo>
                    <a:pt x="3933488" y="0"/>
                  </a:lnTo>
                  <a:lnTo>
                    <a:pt x="0" y="0"/>
                  </a:lnTo>
                  <a:lnTo>
                    <a:pt x="0" y="1224298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3937827" y="2552524"/>
              <a:ext cx="3578352" cy="426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19"/>
                </a:lnSpc>
              </a:pPr>
              <a:r>
                <a:rPr lang="en-US" sz="2015" b="1" spc="18" dirty="0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Natural rubber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6478949" y="536349"/>
            <a:ext cx="4288772" cy="38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9"/>
              </a:lnSpc>
            </a:pPr>
            <a:r>
              <a:rPr lang="en-US" sz="2315" b="1" spc="20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Temano® schock absorber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27108" y="4373464"/>
            <a:ext cx="7677772" cy="27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9"/>
              </a:lnSpc>
            </a:pPr>
            <a:r>
              <a:rPr lang="en-US" sz="1715" b="1" spc="15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40m yacht shock absorber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7" name="Freeform 37"/>
          <p:cNvSpPr/>
          <p:nvPr/>
        </p:nvSpPr>
        <p:spPr>
          <a:xfrm>
            <a:off x="956506" y="2656555"/>
            <a:ext cx="4348608" cy="3995543"/>
          </a:xfrm>
          <a:custGeom>
            <a:avLst/>
            <a:gdLst/>
            <a:ahLst/>
            <a:cxnLst/>
            <a:rect l="l" t="t" r="r" b="b"/>
            <a:pathLst>
              <a:path w="4348608" h="3995543">
                <a:moveTo>
                  <a:pt x="0" y="0"/>
                </a:moveTo>
                <a:lnTo>
                  <a:pt x="4348608" y="0"/>
                </a:lnTo>
                <a:lnTo>
                  <a:pt x="4348608" y="3995543"/>
                </a:lnTo>
                <a:lnTo>
                  <a:pt x="0" y="3995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45" t="-8523" r="-17566" b="-1436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6246735" y="2680062"/>
            <a:ext cx="4302453" cy="3972036"/>
          </a:xfrm>
          <a:custGeom>
            <a:avLst/>
            <a:gdLst/>
            <a:ahLst/>
            <a:cxnLst/>
            <a:rect l="l" t="t" r="r" b="b"/>
            <a:pathLst>
              <a:path w="4302453" h="3972036">
                <a:moveTo>
                  <a:pt x="0" y="0"/>
                </a:moveTo>
                <a:lnTo>
                  <a:pt x="4302453" y="0"/>
                </a:lnTo>
                <a:lnTo>
                  <a:pt x="4302453" y="3972036"/>
                </a:lnTo>
                <a:lnTo>
                  <a:pt x="0" y="39720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78" t="-2434" r="-1527" b="-190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TextBox 39"/>
          <p:cNvSpPr txBox="1"/>
          <p:nvPr/>
        </p:nvSpPr>
        <p:spPr>
          <a:xfrm>
            <a:off x="5533872" y="542925"/>
            <a:ext cx="7220255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b="1" spc="35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Temano® Yachting Buoy 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1335481" y="2835123"/>
            <a:ext cx="7489743" cy="4595202"/>
            <a:chOff x="0" y="0"/>
            <a:chExt cx="9986324" cy="6126935"/>
          </a:xfrm>
        </p:grpSpPr>
        <p:sp>
          <p:nvSpPr>
            <p:cNvPr id="41" name="TextBox 41"/>
            <p:cNvSpPr txBox="1"/>
            <p:nvPr/>
          </p:nvSpPr>
          <p:spPr>
            <a:xfrm>
              <a:off x="0" y="859610"/>
              <a:ext cx="9986324" cy="526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500"/>
                </a:lnSpc>
                <a:buFont typeface="Arial"/>
                <a:buChar char="•"/>
              </a:pPr>
              <a:r>
                <a:rPr lang="en-US" sz="3000" b="1" spc="27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Safety buoyancy balls</a:t>
              </a:r>
            </a:p>
            <a:p>
              <a:pPr marL="647700" lvl="1" indent="-323850" algn="l">
                <a:lnSpc>
                  <a:spcPts val="4500"/>
                </a:lnSpc>
                <a:buFont typeface="Arial"/>
                <a:buChar char="•"/>
              </a:pPr>
              <a:r>
                <a:rPr lang="en-US" sz="3000" b="1" spc="27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AIS </a:t>
              </a:r>
            </a:p>
            <a:p>
              <a:pPr marL="647700" lvl="1" indent="-323850" algn="l">
                <a:lnSpc>
                  <a:spcPts val="4500"/>
                </a:lnSpc>
                <a:buFont typeface="Arial"/>
                <a:buChar char="•"/>
              </a:pPr>
              <a:r>
                <a:rPr lang="en-US" sz="3000" b="1" spc="27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Directional lights with low impact on wildlife </a:t>
              </a:r>
            </a:p>
            <a:p>
              <a:pPr marL="647700" lvl="1" indent="-323850" algn="l">
                <a:lnSpc>
                  <a:spcPts val="4500"/>
                </a:lnSpc>
                <a:buFont typeface="Arial"/>
                <a:buChar char="•"/>
              </a:pPr>
              <a:r>
                <a:rPr lang="en-US" sz="3000" b="1" spc="27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Connected buoy (GSM or satellite communication)</a:t>
              </a:r>
            </a:p>
            <a:p>
              <a:pPr algn="l">
                <a:lnSpc>
                  <a:spcPts val="4500"/>
                </a:lnSpc>
              </a:pPr>
              <a:endParaRPr lang="en-US" sz="3000" b="1" spc="27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335484" y="-85725"/>
              <a:ext cx="6981453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000" b="1" spc="27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“Smart” Buoy :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3748403" y="7335074"/>
            <a:ext cx="4220212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500" b="1" spc="31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150L</a:t>
            </a:r>
          </a:p>
          <a:p>
            <a:pPr algn="ctr">
              <a:lnSpc>
                <a:spcPts val="5250"/>
              </a:lnSpc>
            </a:pPr>
            <a:r>
              <a:rPr lang="en-US" sz="3500" b="1" spc="31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700x500 mm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305114" y="1336494"/>
            <a:ext cx="7677772" cy="32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9"/>
              </a:lnSpc>
            </a:pPr>
            <a:r>
              <a:rPr lang="en-US" sz="2015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As small as possible but big enough !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37" name="Picture 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6421408" y="64913"/>
            <a:ext cx="5445184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2499" b="1" spc="22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Grabing mooring line </a:t>
            </a:r>
          </a:p>
          <a:p>
            <a:pPr algn="ctr">
              <a:lnSpc>
                <a:spcPts val="3249"/>
              </a:lnSpc>
            </a:pPr>
            <a:r>
              <a:rPr lang="en-US" sz="2499" b="1" spc="22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with hook from foredeck area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37" name="Picture 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7392984" y="108018"/>
            <a:ext cx="3521083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2499" b="1" spc="22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Grabing mooring line with a tender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37" name="Picture 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2089882" y="1175559"/>
            <a:ext cx="14108236" cy="7935883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4309129" y="290363"/>
            <a:ext cx="8993558" cy="64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Natura 2000 mooring :</a:t>
            </a:r>
          </a:p>
          <a:p>
            <a:pPr algn="ctr">
              <a:lnSpc>
                <a:spcPts val="2600"/>
              </a:lnSpc>
            </a:pP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120 tons passenger vessel in South Britanny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7" name="TextBox 37"/>
          <p:cNvSpPr txBox="1"/>
          <p:nvPr/>
        </p:nvSpPr>
        <p:spPr>
          <a:xfrm>
            <a:off x="6582784" y="1022365"/>
            <a:ext cx="5122431" cy="212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Weather condition : </a:t>
            </a:r>
          </a:p>
          <a:p>
            <a:pPr algn="ctr">
              <a:lnSpc>
                <a:spcPts val="4649"/>
              </a:lnSpc>
            </a:pPr>
            <a:r>
              <a:rPr lang="en-US" sz="2999" b="1" spc="26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Beaufort scale force 8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Wind speed : 20m/s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Currents : 0.5m/s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Waves : 2m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33872" y="323627"/>
            <a:ext cx="7220255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b="1" spc="35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Two examples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688436" y="6864281"/>
            <a:ext cx="6045984" cy="310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000" b="1" i="1" spc="18">
                <a:solidFill>
                  <a:srgbClr val="1A4E93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M/Y Symphony </a:t>
            </a: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: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lenght</a:t>
            </a: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: 100m 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weight </a:t>
            </a: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: 3 000 T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12 strand of 6m shock absorber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Max load : 146 kN</a:t>
            </a: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 = One Temano® Anchor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1440 kJ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Max drift speed : 0.98 m/s</a:t>
            </a:r>
          </a:p>
          <a:p>
            <a:pPr algn="l">
              <a:lnSpc>
                <a:spcPts val="3100"/>
              </a:lnSpc>
            </a:pPr>
            <a:endParaRPr lang="en-US" sz="2000" b="1" spc="18">
              <a:solidFill>
                <a:srgbClr val="1A4E93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19669" y="6794504"/>
            <a:ext cx="5822185" cy="271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000" b="1" i="1" spc="18">
                <a:solidFill>
                  <a:srgbClr val="1A4E93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M/Y Elysian</a:t>
            </a: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 :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lenght</a:t>
            </a: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: 66 m 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weight </a:t>
            </a: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:  1527 T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6 strand of 6m shock absorber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Max load : 50kN </a:t>
            </a: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= One Temano® Anchor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spc="18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rPr>
              <a:t>720 kJ</a:t>
            </a:r>
          </a:p>
          <a:p>
            <a:pPr marL="431801" lvl="1" indent="-215900" algn="l">
              <a:lnSpc>
                <a:spcPts val="3100"/>
              </a:lnSpc>
              <a:buFont typeface="Arial"/>
              <a:buChar char="•"/>
            </a:pPr>
            <a:r>
              <a:rPr lang="en-US" sz="2000" b="1" spc="1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Max drift speed : 0.97 m/s</a:t>
            </a:r>
          </a:p>
        </p:txBody>
      </p:sp>
      <p:sp>
        <p:nvSpPr>
          <p:cNvPr id="41" name="Freeform 41"/>
          <p:cNvSpPr/>
          <p:nvPr/>
        </p:nvSpPr>
        <p:spPr>
          <a:xfrm>
            <a:off x="1255756" y="3389496"/>
            <a:ext cx="5859780" cy="3274152"/>
          </a:xfrm>
          <a:custGeom>
            <a:avLst/>
            <a:gdLst/>
            <a:ahLst/>
            <a:cxnLst/>
            <a:rect l="l" t="t" r="r" b="b"/>
            <a:pathLst>
              <a:path w="5859780" h="3274152">
                <a:moveTo>
                  <a:pt x="0" y="0"/>
                </a:moveTo>
                <a:lnTo>
                  <a:pt x="5859781" y="0"/>
                </a:lnTo>
                <a:lnTo>
                  <a:pt x="5859781" y="3274153"/>
                </a:lnTo>
                <a:lnTo>
                  <a:pt x="0" y="3274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11222285" y="3343290"/>
            <a:ext cx="6037015" cy="3320358"/>
          </a:xfrm>
          <a:custGeom>
            <a:avLst/>
            <a:gdLst/>
            <a:ahLst/>
            <a:cxnLst/>
            <a:rect l="l" t="t" r="r" b="b"/>
            <a:pathLst>
              <a:path w="6037015" h="3320358">
                <a:moveTo>
                  <a:pt x="0" y="0"/>
                </a:moveTo>
                <a:lnTo>
                  <a:pt x="6037015" y="0"/>
                </a:lnTo>
                <a:lnTo>
                  <a:pt x="6037015" y="3320359"/>
                </a:lnTo>
                <a:lnTo>
                  <a:pt x="0" y="3320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TextBox 43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7" name="Freeform 37"/>
          <p:cNvSpPr/>
          <p:nvPr/>
        </p:nvSpPr>
        <p:spPr>
          <a:xfrm>
            <a:off x="3045741" y="1514196"/>
            <a:ext cx="5859780" cy="3274152"/>
          </a:xfrm>
          <a:custGeom>
            <a:avLst/>
            <a:gdLst/>
            <a:ahLst/>
            <a:cxnLst/>
            <a:rect l="l" t="t" r="r" b="b"/>
            <a:pathLst>
              <a:path w="5859780" h="3274152">
                <a:moveTo>
                  <a:pt x="0" y="0"/>
                </a:moveTo>
                <a:lnTo>
                  <a:pt x="5859780" y="0"/>
                </a:lnTo>
                <a:lnTo>
                  <a:pt x="5859780" y="3274152"/>
                </a:lnTo>
                <a:lnTo>
                  <a:pt x="0" y="3274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9559901" y="1514196"/>
            <a:ext cx="6037015" cy="3320358"/>
          </a:xfrm>
          <a:custGeom>
            <a:avLst/>
            <a:gdLst/>
            <a:ahLst/>
            <a:cxnLst/>
            <a:rect l="l" t="t" r="r" b="b"/>
            <a:pathLst>
              <a:path w="6037015" h="3320358">
                <a:moveTo>
                  <a:pt x="0" y="0"/>
                </a:moveTo>
                <a:lnTo>
                  <a:pt x="6037015" y="0"/>
                </a:lnTo>
                <a:lnTo>
                  <a:pt x="6037015" y="3320359"/>
                </a:lnTo>
                <a:lnTo>
                  <a:pt x="0" y="3320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1135107" y="6348270"/>
            <a:ext cx="15540828" cy="2843889"/>
          </a:xfrm>
          <a:custGeom>
            <a:avLst/>
            <a:gdLst/>
            <a:ahLst/>
            <a:cxnLst/>
            <a:rect l="l" t="t" r="r" b="b"/>
            <a:pathLst>
              <a:path w="15540828" h="2843889">
                <a:moveTo>
                  <a:pt x="0" y="0"/>
                </a:moveTo>
                <a:lnTo>
                  <a:pt x="15540828" y="0"/>
                </a:lnTo>
                <a:lnTo>
                  <a:pt x="15540828" y="2843888"/>
                </a:lnTo>
                <a:lnTo>
                  <a:pt x="0" y="28438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227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TextBox 40"/>
          <p:cNvSpPr txBox="1"/>
          <p:nvPr/>
        </p:nvSpPr>
        <p:spPr>
          <a:xfrm>
            <a:off x="5533872" y="532957"/>
            <a:ext cx="7220255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b="1" spc="35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Temano® mooring costs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045741" y="5037146"/>
            <a:ext cx="5580272" cy="59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8"/>
              </a:lnSpc>
            </a:pPr>
            <a:r>
              <a:rPr lang="en-US" sz="1906" b="1" spc="17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66m M/Y</a:t>
            </a:r>
            <a:r>
              <a:rPr lang="en-US" sz="1906" b="1" i="1" spc="17">
                <a:solidFill>
                  <a:srgbClr val="1A4E93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 Elysian</a:t>
            </a:r>
          </a:p>
          <a:p>
            <a:pPr algn="ctr">
              <a:lnSpc>
                <a:spcPts val="2478"/>
              </a:lnSpc>
            </a:pPr>
            <a:r>
              <a:rPr lang="en-US" sz="1906" i="1" spc="17">
                <a:solidFill>
                  <a:srgbClr val="1A4E93"/>
                </a:solidFill>
                <a:latin typeface="Garet Italics"/>
                <a:ea typeface="Garet Italics"/>
                <a:cs typeface="Garet Italics"/>
                <a:sym typeface="Garet Italics"/>
              </a:rPr>
              <a:t>Mooring cost : from 34 000€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788272" y="5037146"/>
            <a:ext cx="5580272" cy="59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8"/>
              </a:lnSpc>
            </a:pPr>
            <a:r>
              <a:rPr lang="en-US" sz="1906" b="1" spc="17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105m M/Y</a:t>
            </a:r>
            <a:r>
              <a:rPr lang="en-US" sz="1906" b="1" i="1" spc="17">
                <a:solidFill>
                  <a:srgbClr val="1A4E93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 Symphony</a:t>
            </a:r>
          </a:p>
          <a:p>
            <a:pPr algn="ctr">
              <a:lnSpc>
                <a:spcPts val="2478"/>
              </a:lnSpc>
            </a:pPr>
            <a:r>
              <a:rPr lang="en-US" sz="1906" i="1" spc="17">
                <a:solidFill>
                  <a:srgbClr val="1A4E93"/>
                </a:solidFill>
                <a:latin typeface="Garet Italics"/>
                <a:ea typeface="Garet Italics"/>
                <a:cs typeface="Garet Italics"/>
                <a:sym typeface="Garet Italics"/>
              </a:rPr>
              <a:t>Mooring cost : from 56 000€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633948" y="9340097"/>
            <a:ext cx="5020103" cy="632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4"/>
              </a:lnSpc>
            </a:pPr>
            <a:r>
              <a:rPr lang="en-US" sz="1715" b="1" spc="15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7m boats on a floating line mooring</a:t>
            </a:r>
          </a:p>
          <a:p>
            <a:pPr algn="ctr">
              <a:lnSpc>
                <a:spcPts val="2624"/>
              </a:lnSpc>
            </a:pPr>
            <a:r>
              <a:rPr lang="en-US" sz="1715" i="1" spc="15">
                <a:solidFill>
                  <a:srgbClr val="1A4E93"/>
                </a:solidFill>
                <a:latin typeface="Garet Italics"/>
                <a:ea typeface="Garet Italics"/>
                <a:cs typeface="Garet Italics"/>
                <a:sym typeface="Garet Italics"/>
              </a:rPr>
              <a:t>Mooring cost : from 2 000€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7" name="TextBox 37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  <p:graphicFrame>
        <p:nvGraphicFramePr>
          <p:cNvPr id="38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356342"/>
              </p:ext>
            </p:extLst>
          </p:nvPr>
        </p:nvGraphicFramePr>
        <p:xfrm>
          <a:off x="3875500" y="932503"/>
          <a:ext cx="10528185" cy="8096511"/>
        </p:xfrm>
        <a:graphic>
          <a:graphicData uri="http://schemas.openxmlformats.org/drawingml/2006/table">
            <a:tbl>
              <a:tblPr/>
              <a:tblGrid>
                <a:gridCol w="5498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9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5081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Boat size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 dirty="0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Mooring price (from...)</a:t>
                      </a:r>
                      <a:endParaRPr lang="en-US" sz="11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469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under 7m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 dirty="0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... 2 000€</a:t>
                      </a:r>
                      <a:endParaRPr lang="en-US" sz="11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6469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7 to 15m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... 3 800€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4623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15 to 24m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... 6 200€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4623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24 to 40m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... 15 300€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4623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40 to 80m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... 34 000€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04623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80 to 120m</a:t>
                      </a:r>
                      <a:endParaRPr lang="en-US" sz="11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3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 dirty="0">
                          <a:solidFill>
                            <a:srgbClr val="004AAD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... 60 000€</a:t>
                      </a:r>
                      <a:endParaRPr lang="en-US" sz="11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4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37" name="Picture 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7" name="Freeform 37"/>
          <p:cNvSpPr/>
          <p:nvPr/>
        </p:nvSpPr>
        <p:spPr>
          <a:xfrm flipH="1">
            <a:off x="609803" y="2222853"/>
            <a:ext cx="8181734" cy="5858934"/>
          </a:xfrm>
          <a:custGeom>
            <a:avLst/>
            <a:gdLst/>
            <a:ahLst/>
            <a:cxnLst/>
            <a:rect l="l" t="t" r="r" b="b"/>
            <a:pathLst>
              <a:path w="8181734" h="5858934">
                <a:moveTo>
                  <a:pt x="8181734" y="0"/>
                </a:moveTo>
                <a:lnTo>
                  <a:pt x="0" y="0"/>
                </a:lnTo>
                <a:lnTo>
                  <a:pt x="0" y="5858934"/>
                </a:lnTo>
                <a:lnTo>
                  <a:pt x="8181734" y="5858934"/>
                </a:lnTo>
                <a:lnTo>
                  <a:pt x="8181734" y="0"/>
                </a:lnTo>
                <a:close/>
              </a:path>
            </a:pathLst>
          </a:custGeom>
          <a:blipFill>
            <a:blip r:embed="rId4"/>
            <a:stretch>
              <a:fillRect l="-3915" t="-519" r="-3334" b="-65891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1028700" y="7474721"/>
            <a:ext cx="945913" cy="153533"/>
          </a:xfrm>
          <a:custGeom>
            <a:avLst/>
            <a:gdLst/>
            <a:ahLst/>
            <a:cxnLst/>
            <a:rect l="l" t="t" r="r" b="b"/>
            <a:pathLst>
              <a:path w="945913" h="153533">
                <a:moveTo>
                  <a:pt x="0" y="0"/>
                </a:moveTo>
                <a:lnTo>
                  <a:pt x="945913" y="0"/>
                </a:lnTo>
                <a:lnTo>
                  <a:pt x="945913" y="153533"/>
                </a:lnTo>
                <a:lnTo>
                  <a:pt x="0" y="1535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 rot="5400000">
            <a:off x="4350858" y="6595843"/>
            <a:ext cx="699623" cy="357444"/>
          </a:xfrm>
          <a:custGeom>
            <a:avLst/>
            <a:gdLst/>
            <a:ahLst/>
            <a:cxnLst/>
            <a:rect l="l" t="t" r="r" b="b"/>
            <a:pathLst>
              <a:path w="699623" h="357444">
                <a:moveTo>
                  <a:pt x="0" y="0"/>
                </a:moveTo>
                <a:lnTo>
                  <a:pt x="699623" y="0"/>
                </a:lnTo>
                <a:lnTo>
                  <a:pt x="699623" y="357444"/>
                </a:lnTo>
                <a:lnTo>
                  <a:pt x="0" y="3574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TextBox 40"/>
          <p:cNvSpPr txBox="1"/>
          <p:nvPr/>
        </p:nvSpPr>
        <p:spPr>
          <a:xfrm>
            <a:off x="1711447" y="8477605"/>
            <a:ext cx="6335890" cy="27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9"/>
              </a:lnSpc>
            </a:pPr>
            <a:r>
              <a:rPr lang="en-US" sz="1715" b="1" spc="15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Chain = strenght + energy absoption with weight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06329" y="1596672"/>
            <a:ext cx="6741008" cy="36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2300" b="1" spc="20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Classical mooring with chain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440788" y="6354757"/>
            <a:ext cx="3468326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spc="2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chain weight = damping effect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09803" y="6581276"/>
            <a:ext cx="2946743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spc="2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weight keeps </a:t>
            </a:r>
          </a:p>
          <a:p>
            <a:pPr algn="ctr">
              <a:lnSpc>
                <a:spcPts val="3120"/>
              </a:lnSpc>
            </a:pPr>
            <a:r>
              <a:rPr lang="en-US" sz="2400" b="1" spc="2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anchor horizontal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700" y="3884821"/>
            <a:ext cx="3487552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spc="2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steel chain = holding strenght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0293205" y="1601434"/>
            <a:ext cx="6689299" cy="7147154"/>
            <a:chOff x="0" y="-19050"/>
            <a:chExt cx="8919062" cy="9529538"/>
          </a:xfrm>
        </p:grpSpPr>
        <p:sp>
          <p:nvSpPr>
            <p:cNvPr id="46" name="TextBox 46"/>
            <p:cNvSpPr txBox="1"/>
            <p:nvPr/>
          </p:nvSpPr>
          <p:spPr>
            <a:xfrm>
              <a:off x="2649676" y="9152185"/>
              <a:ext cx="3851441" cy="358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29"/>
                </a:lnSpc>
              </a:pPr>
              <a:r>
                <a:rPr lang="en-US" sz="1715" b="1" spc="15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Big radius = heavy cost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989491" y="-19050"/>
              <a:ext cx="6940079" cy="475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0"/>
                </a:lnSpc>
              </a:pPr>
              <a:r>
                <a:rPr lang="en-US" sz="2300" b="1" spc="20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Comparaison of 2 swing radius</a:t>
              </a:r>
            </a:p>
          </p:txBody>
        </p:sp>
        <p:sp>
          <p:nvSpPr>
            <p:cNvPr id="48" name="Freeform 48"/>
            <p:cNvSpPr/>
            <p:nvPr/>
          </p:nvSpPr>
          <p:spPr>
            <a:xfrm>
              <a:off x="0" y="1573571"/>
              <a:ext cx="7064265" cy="7064265"/>
            </a:xfrm>
            <a:custGeom>
              <a:avLst/>
              <a:gdLst/>
              <a:ahLst/>
              <a:cxnLst/>
              <a:rect l="l" t="t" r="r" b="b"/>
              <a:pathLst>
                <a:path w="7064265" h="7064265">
                  <a:moveTo>
                    <a:pt x="0" y="0"/>
                  </a:moveTo>
                  <a:lnTo>
                    <a:pt x="7064265" y="0"/>
                  </a:lnTo>
                  <a:lnTo>
                    <a:pt x="7064265" y="7064264"/>
                  </a:lnTo>
                  <a:lnTo>
                    <a:pt x="0" y="7064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0" y="993097"/>
              <a:ext cx="7064265" cy="671105"/>
            </a:xfrm>
            <a:custGeom>
              <a:avLst/>
              <a:gdLst/>
              <a:ahLst/>
              <a:cxnLst/>
              <a:rect l="l" t="t" r="r" b="b"/>
              <a:pathLst>
                <a:path w="7064265" h="671105">
                  <a:moveTo>
                    <a:pt x="0" y="0"/>
                  </a:moveTo>
                  <a:lnTo>
                    <a:pt x="7064265" y="0"/>
                  </a:lnTo>
                  <a:lnTo>
                    <a:pt x="7064265" y="671105"/>
                  </a:lnTo>
                  <a:lnTo>
                    <a:pt x="0" y="671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Freeform 50"/>
            <p:cNvSpPr/>
            <p:nvPr/>
          </p:nvSpPr>
          <p:spPr>
            <a:xfrm rot="5400000">
              <a:off x="3443043" y="4452340"/>
              <a:ext cx="7644738" cy="726250"/>
            </a:xfrm>
            <a:custGeom>
              <a:avLst/>
              <a:gdLst/>
              <a:ahLst/>
              <a:cxnLst/>
              <a:rect l="l" t="t" r="r" b="b"/>
              <a:pathLst>
                <a:path w="7644739" h="726250">
                  <a:moveTo>
                    <a:pt x="0" y="0"/>
                  </a:moveTo>
                  <a:lnTo>
                    <a:pt x="7644739" y="0"/>
                  </a:lnTo>
                  <a:lnTo>
                    <a:pt x="7644739" y="726250"/>
                  </a:lnTo>
                  <a:lnTo>
                    <a:pt x="0" y="72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2170898" y="2689230"/>
              <a:ext cx="4832946" cy="4832946"/>
            </a:xfrm>
            <a:custGeom>
              <a:avLst/>
              <a:gdLst/>
              <a:ahLst/>
              <a:cxnLst/>
              <a:rect l="l" t="t" r="r" b="b"/>
              <a:pathLst>
                <a:path w="4832946" h="4832946">
                  <a:moveTo>
                    <a:pt x="0" y="0"/>
                  </a:moveTo>
                  <a:lnTo>
                    <a:pt x="4832946" y="0"/>
                  </a:lnTo>
                  <a:lnTo>
                    <a:pt x="4832946" y="4832946"/>
                  </a:lnTo>
                  <a:lnTo>
                    <a:pt x="0" y="4832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52"/>
            <p:cNvSpPr/>
            <p:nvPr/>
          </p:nvSpPr>
          <p:spPr>
            <a:xfrm rot="5400000">
              <a:off x="4124491" y="4452340"/>
              <a:ext cx="7644738" cy="726250"/>
            </a:xfrm>
            <a:custGeom>
              <a:avLst/>
              <a:gdLst/>
              <a:ahLst/>
              <a:cxnLst/>
              <a:rect l="l" t="t" r="r" b="b"/>
              <a:pathLst>
                <a:path w="7644739" h="726250">
                  <a:moveTo>
                    <a:pt x="0" y="0"/>
                  </a:moveTo>
                  <a:lnTo>
                    <a:pt x="7644739" y="0"/>
                  </a:lnTo>
                  <a:lnTo>
                    <a:pt x="7644739" y="726250"/>
                  </a:lnTo>
                  <a:lnTo>
                    <a:pt x="0" y="72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54"/>
            <p:cNvSpPr/>
            <p:nvPr/>
          </p:nvSpPr>
          <p:spPr>
            <a:xfrm rot="5400000">
              <a:off x="4733567" y="4452341"/>
              <a:ext cx="7644739" cy="726250"/>
            </a:xfrm>
            <a:custGeom>
              <a:avLst/>
              <a:gdLst/>
              <a:ahLst/>
              <a:cxnLst/>
              <a:rect l="l" t="t" r="r" b="b"/>
              <a:pathLst>
                <a:path w="7644739" h="726250">
                  <a:moveTo>
                    <a:pt x="0" y="0"/>
                  </a:moveTo>
                  <a:lnTo>
                    <a:pt x="7644739" y="0"/>
                  </a:lnTo>
                  <a:lnTo>
                    <a:pt x="7644739" y="726250"/>
                  </a:lnTo>
                  <a:lnTo>
                    <a:pt x="0" y="72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823188" y="1516162"/>
              <a:ext cx="7458887" cy="7064265"/>
            </a:xfrm>
            <a:custGeom>
              <a:avLst/>
              <a:gdLst/>
              <a:ahLst/>
              <a:cxnLst/>
              <a:rect l="l" t="t" r="r" b="b"/>
              <a:pathLst>
                <a:path w="6672892" h="6672892">
                  <a:moveTo>
                    <a:pt x="0" y="0"/>
                  </a:moveTo>
                  <a:lnTo>
                    <a:pt x="6672892" y="0"/>
                  </a:lnTo>
                  <a:lnTo>
                    <a:pt x="6672892" y="6672892"/>
                  </a:lnTo>
                  <a:lnTo>
                    <a:pt x="0" y="6672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2194008" y="3084840"/>
              <a:ext cx="4616115" cy="2314771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3142"/>
                </a:lnSpc>
              </a:pPr>
              <a:r>
                <a:rPr lang="en-US" sz="2417" spc="21" dirty="0">
                  <a:solidFill>
                    <a:srgbClr val="1A4E93"/>
                  </a:solidFill>
                  <a:latin typeface="Garet"/>
                  <a:ea typeface="Garet"/>
                  <a:cs typeface="Garet"/>
                  <a:sym typeface="Garet"/>
                </a:rPr>
                <a:t>Swing radius with </a:t>
              </a:r>
              <a:r>
                <a:rPr lang="en-US" sz="2417" spc="21" dirty="0" err="1">
                  <a:solidFill>
                    <a:srgbClr val="1A4E93"/>
                  </a:solidFill>
                  <a:latin typeface="Garet"/>
                  <a:ea typeface="Garet"/>
                  <a:cs typeface="Garet"/>
                  <a:sym typeface="Garet"/>
                </a:rPr>
                <a:t>elasto</a:t>
              </a:r>
              <a:r>
                <a:rPr lang="en-US" sz="2417" spc="21" dirty="0">
                  <a:solidFill>
                    <a:srgbClr val="1A4E93"/>
                  </a:solidFill>
                  <a:latin typeface="Garet"/>
                  <a:ea typeface="Garet"/>
                  <a:cs typeface="Garet"/>
                  <a:sym typeface="Garet"/>
                </a:rPr>
                <a:t>-textile mooring</a:t>
              </a:r>
            </a:p>
            <a:p>
              <a:pPr algn="just">
                <a:lnSpc>
                  <a:spcPts val="2749"/>
                </a:lnSpc>
              </a:pPr>
              <a:endParaRPr lang="en-US" sz="2417" spc="21" dirty="0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endParaRPr>
            </a:p>
            <a:p>
              <a:pPr algn="just">
                <a:lnSpc>
                  <a:spcPts val="2749"/>
                </a:lnSpc>
              </a:pPr>
              <a:endParaRPr lang="en-US" sz="2417" spc="21" dirty="0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endParaRP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921326" y="1887875"/>
              <a:ext cx="7203925" cy="2568326"/>
            </a:xfrm>
            <a:prstGeom prst="rect">
              <a:avLst/>
            </a:prstGeom>
          </p:spPr>
          <p:txBody>
            <a:bodyPr lIns="0" tIns="0" rIns="0" bIns="0" rtlCol="0" anchor="t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ts val="2362"/>
                </a:lnSpc>
              </a:pPr>
              <a:r>
                <a:rPr lang="en-US" sz="1816" spc="16" dirty="0">
                  <a:solidFill>
                    <a:srgbClr val="1A4E93"/>
                  </a:solidFill>
                  <a:latin typeface="Garet"/>
                  <a:ea typeface="Garet"/>
                  <a:cs typeface="Garet"/>
                  <a:sym typeface="Garet"/>
                </a:rPr>
                <a:t>Swing radius with chain mooring</a:t>
              </a:r>
            </a:p>
            <a:p>
              <a:pPr algn="ctr">
                <a:lnSpc>
                  <a:spcPts val="3712"/>
                </a:lnSpc>
              </a:pPr>
              <a:endParaRPr lang="en-US" sz="1816" spc="16" dirty="0">
                <a:solidFill>
                  <a:srgbClr val="1A4E93"/>
                </a:solidFill>
                <a:latin typeface="Garet"/>
                <a:ea typeface="Garet"/>
                <a:cs typeface="Garet"/>
                <a:sym typeface="Garet"/>
              </a:endParaRPr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8" name="TextBox 38"/>
          <p:cNvSpPr txBox="1"/>
          <p:nvPr/>
        </p:nvSpPr>
        <p:spPr>
          <a:xfrm>
            <a:off x="16608254" y="9198809"/>
            <a:ext cx="291748" cy="335541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</a:p>
        </p:txBody>
      </p:sp>
      <p:pic>
        <p:nvPicPr>
          <p:cNvPr id="39" name="Symphony">
            <a:hlinkClick r:id="" action="ppaction://media"/>
            <a:extLst>
              <a:ext uri="{FF2B5EF4-FFF2-40B4-BE49-F238E27FC236}">
                <a16:creationId xmlns:a16="http://schemas.microsoft.com/office/drawing/2014/main" id="{5D1C6C5D-BD55-CEC8-7164-51F68E22F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9245" y="1164607"/>
            <a:ext cx="14147175" cy="79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979280" y="1704824"/>
            <a:ext cx="10329439" cy="630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4400" b="1" spc="-52" dirty="0">
                <a:solidFill>
                  <a:srgbClr val="1A4E93"/>
                </a:solidFill>
                <a:latin typeface="Cardo Bold"/>
                <a:ea typeface="Cardo Bold"/>
                <a:cs typeface="Cardo Bold"/>
                <a:sym typeface="Cardo Bold"/>
              </a:rPr>
              <a:t>Yacht mooring in the Mediterranean Sea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365967" y="6690202"/>
            <a:ext cx="427255" cy="551529"/>
            <a:chOff x="0" y="0"/>
            <a:chExt cx="611188" cy="788962"/>
          </a:xfrm>
        </p:grpSpPr>
        <p:sp>
          <p:nvSpPr>
            <p:cNvPr id="16" name="Freeform 16"/>
            <p:cNvSpPr/>
            <p:nvPr/>
          </p:nvSpPr>
          <p:spPr>
            <a:xfrm>
              <a:off x="63500" y="63500"/>
              <a:ext cx="484251" cy="103886"/>
            </a:xfrm>
            <a:custGeom>
              <a:avLst/>
              <a:gdLst/>
              <a:ahLst/>
              <a:cxnLst/>
              <a:rect l="l" t="t" r="r" b="b"/>
              <a:pathLst>
                <a:path w="484251" h="103886">
                  <a:moveTo>
                    <a:pt x="0" y="103886"/>
                  </a:moveTo>
                  <a:lnTo>
                    <a:pt x="484251" y="103886"/>
                  </a:lnTo>
                  <a:lnTo>
                    <a:pt x="4842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41681" y="221742"/>
              <a:ext cx="127889" cy="503682"/>
            </a:xfrm>
            <a:custGeom>
              <a:avLst/>
              <a:gdLst/>
              <a:ahLst/>
              <a:cxnLst/>
              <a:rect l="l" t="t" r="r" b="b"/>
              <a:pathLst>
                <a:path w="127889" h="503682">
                  <a:moveTo>
                    <a:pt x="0" y="503682"/>
                  </a:moveTo>
                  <a:lnTo>
                    <a:pt x="127889" y="503682"/>
                  </a:lnTo>
                  <a:lnTo>
                    <a:pt x="1278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928157" y="6690202"/>
            <a:ext cx="378022" cy="551882"/>
            <a:chOff x="0" y="0"/>
            <a:chExt cx="540766" cy="789470"/>
          </a:xfrm>
        </p:grpSpPr>
        <p:sp>
          <p:nvSpPr>
            <p:cNvPr id="19" name="Freeform 19"/>
            <p:cNvSpPr/>
            <p:nvPr/>
          </p:nvSpPr>
          <p:spPr>
            <a:xfrm>
              <a:off x="63500" y="63500"/>
              <a:ext cx="398145" cy="103886"/>
            </a:xfrm>
            <a:custGeom>
              <a:avLst/>
              <a:gdLst/>
              <a:ahLst/>
              <a:cxnLst/>
              <a:rect l="l" t="t" r="r" b="b"/>
              <a:pathLst>
                <a:path w="398145" h="103886">
                  <a:moveTo>
                    <a:pt x="398145" y="0"/>
                  </a:moveTo>
                  <a:lnTo>
                    <a:pt x="0" y="0"/>
                  </a:lnTo>
                  <a:lnTo>
                    <a:pt x="0" y="103886"/>
                  </a:lnTo>
                  <a:lnTo>
                    <a:pt x="398145" y="103886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63754" y="220472"/>
              <a:ext cx="413512" cy="505460"/>
            </a:xfrm>
            <a:custGeom>
              <a:avLst/>
              <a:gdLst/>
              <a:ahLst/>
              <a:cxnLst/>
              <a:rect l="l" t="t" r="r" b="b"/>
              <a:pathLst>
                <a:path w="413512" h="505460">
                  <a:moveTo>
                    <a:pt x="127762" y="0"/>
                  </a:moveTo>
                  <a:lnTo>
                    <a:pt x="0" y="0"/>
                  </a:lnTo>
                  <a:lnTo>
                    <a:pt x="0" y="505460"/>
                  </a:lnTo>
                  <a:lnTo>
                    <a:pt x="413512" y="505460"/>
                  </a:lnTo>
                  <a:lnTo>
                    <a:pt x="413512" y="401828"/>
                  </a:lnTo>
                  <a:lnTo>
                    <a:pt x="127762" y="401828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42570" y="340995"/>
              <a:ext cx="190627" cy="98552"/>
            </a:xfrm>
            <a:custGeom>
              <a:avLst/>
              <a:gdLst/>
              <a:ahLst/>
              <a:cxnLst/>
              <a:rect l="l" t="t" r="r" b="b"/>
              <a:pathLst>
                <a:path w="190627" h="98552">
                  <a:moveTo>
                    <a:pt x="190627" y="0"/>
                  </a:moveTo>
                  <a:lnTo>
                    <a:pt x="0" y="0"/>
                  </a:lnTo>
                  <a:lnTo>
                    <a:pt x="0" y="98552"/>
                  </a:lnTo>
                  <a:lnTo>
                    <a:pt x="190627" y="98552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7367978" y="7344431"/>
            <a:ext cx="1481913" cy="239779"/>
            <a:chOff x="0" y="0"/>
            <a:chExt cx="2119884" cy="343002"/>
          </a:xfrm>
        </p:grpSpPr>
        <p:sp>
          <p:nvSpPr>
            <p:cNvPr id="23" name="Freeform 23"/>
            <p:cNvSpPr/>
            <p:nvPr/>
          </p:nvSpPr>
          <p:spPr>
            <a:xfrm>
              <a:off x="63500" y="64008"/>
              <a:ext cx="103505" cy="213360"/>
            </a:xfrm>
            <a:custGeom>
              <a:avLst/>
              <a:gdLst/>
              <a:ahLst/>
              <a:cxnLst/>
              <a:rect l="l" t="t" r="r" b="b"/>
              <a:pathLst>
                <a:path w="103505" h="213360">
                  <a:moveTo>
                    <a:pt x="97790" y="0"/>
                  </a:moveTo>
                  <a:lnTo>
                    <a:pt x="5715" y="0"/>
                  </a:lnTo>
                  <a:cubicBezTo>
                    <a:pt x="3937" y="0"/>
                    <a:pt x="2413" y="1016"/>
                    <a:pt x="1397" y="2921"/>
                  </a:cubicBezTo>
                  <a:lnTo>
                    <a:pt x="0" y="6731"/>
                  </a:lnTo>
                  <a:lnTo>
                    <a:pt x="508" y="13716"/>
                  </a:lnTo>
                  <a:lnTo>
                    <a:pt x="4064" y="17780"/>
                  </a:lnTo>
                  <a:lnTo>
                    <a:pt x="44323" y="17780"/>
                  </a:lnTo>
                  <a:lnTo>
                    <a:pt x="44323" y="205740"/>
                  </a:lnTo>
                  <a:cubicBezTo>
                    <a:pt x="44323" y="208026"/>
                    <a:pt x="44958" y="209931"/>
                    <a:pt x="46355" y="211328"/>
                  </a:cubicBezTo>
                  <a:lnTo>
                    <a:pt x="49657" y="213360"/>
                  </a:lnTo>
                  <a:lnTo>
                    <a:pt x="55499" y="212725"/>
                  </a:lnTo>
                  <a:lnTo>
                    <a:pt x="59309" y="208026"/>
                  </a:lnTo>
                  <a:lnTo>
                    <a:pt x="59309" y="17907"/>
                  </a:lnTo>
                  <a:lnTo>
                    <a:pt x="97790" y="17907"/>
                  </a:lnTo>
                  <a:cubicBezTo>
                    <a:pt x="99568" y="17907"/>
                    <a:pt x="100965" y="17018"/>
                    <a:pt x="101854" y="15240"/>
                  </a:cubicBezTo>
                  <a:lnTo>
                    <a:pt x="103505" y="11303"/>
                  </a:lnTo>
                  <a:lnTo>
                    <a:pt x="102870" y="4445"/>
                  </a:lnTo>
                  <a:lnTo>
                    <a:pt x="99568" y="0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48031" y="64008"/>
              <a:ext cx="94361" cy="213487"/>
            </a:xfrm>
            <a:custGeom>
              <a:avLst/>
              <a:gdLst/>
              <a:ahLst/>
              <a:cxnLst/>
              <a:rect l="l" t="t" r="r" b="b"/>
              <a:pathLst>
                <a:path w="94361" h="213487">
                  <a:moveTo>
                    <a:pt x="88646" y="17907"/>
                  </a:moveTo>
                  <a:lnTo>
                    <a:pt x="91821" y="17018"/>
                  </a:lnTo>
                  <a:lnTo>
                    <a:pt x="94234" y="11049"/>
                  </a:lnTo>
                  <a:lnTo>
                    <a:pt x="92456" y="0"/>
                  </a:lnTo>
                  <a:lnTo>
                    <a:pt x="6858" y="0"/>
                  </a:lnTo>
                  <a:cubicBezTo>
                    <a:pt x="4953" y="0"/>
                    <a:pt x="3302" y="635"/>
                    <a:pt x="2032" y="2032"/>
                  </a:cubicBezTo>
                  <a:lnTo>
                    <a:pt x="0" y="495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032" y="211455"/>
                  </a:cubicBezTo>
                  <a:lnTo>
                    <a:pt x="4953" y="213487"/>
                  </a:lnTo>
                  <a:lnTo>
                    <a:pt x="88646" y="213487"/>
                  </a:lnTo>
                  <a:cubicBezTo>
                    <a:pt x="92456" y="213487"/>
                    <a:pt x="94361" y="210566"/>
                    <a:pt x="94361" y="204724"/>
                  </a:cubicBezTo>
                  <a:lnTo>
                    <a:pt x="93853" y="200025"/>
                  </a:lnTo>
                  <a:lnTo>
                    <a:pt x="90297" y="195580"/>
                  </a:lnTo>
                  <a:lnTo>
                    <a:pt x="15113" y="195580"/>
                  </a:lnTo>
                  <a:lnTo>
                    <a:pt x="15113" y="114808"/>
                  </a:lnTo>
                  <a:lnTo>
                    <a:pt x="51054" y="114808"/>
                  </a:lnTo>
                  <a:cubicBezTo>
                    <a:pt x="54864" y="114808"/>
                    <a:pt x="56769" y="112141"/>
                    <a:pt x="56769" y="106934"/>
                  </a:cubicBezTo>
                  <a:lnTo>
                    <a:pt x="56261" y="102362"/>
                  </a:lnTo>
                  <a:lnTo>
                    <a:pt x="52832" y="98171"/>
                  </a:lnTo>
                  <a:lnTo>
                    <a:pt x="15113" y="98171"/>
                  </a:lnTo>
                  <a:lnTo>
                    <a:pt x="15113" y="17907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420497" y="63881"/>
              <a:ext cx="95504" cy="215138"/>
            </a:xfrm>
            <a:custGeom>
              <a:avLst/>
              <a:gdLst/>
              <a:ahLst/>
              <a:cxnLst/>
              <a:rect l="l" t="t" r="r" b="b"/>
              <a:pathLst>
                <a:path w="95504" h="215138">
                  <a:moveTo>
                    <a:pt x="48133" y="18034"/>
                  </a:moveTo>
                  <a:lnTo>
                    <a:pt x="57912" y="18923"/>
                  </a:lnTo>
                  <a:lnTo>
                    <a:pt x="68961" y="24257"/>
                  </a:lnTo>
                  <a:lnTo>
                    <a:pt x="75184" y="32258"/>
                  </a:lnTo>
                  <a:lnTo>
                    <a:pt x="78994" y="42037"/>
                  </a:lnTo>
                  <a:lnTo>
                    <a:pt x="80137" y="50292"/>
                  </a:lnTo>
                  <a:lnTo>
                    <a:pt x="83058" y="60452"/>
                  </a:lnTo>
                  <a:lnTo>
                    <a:pt x="92456" y="59690"/>
                  </a:lnTo>
                  <a:lnTo>
                    <a:pt x="95377" y="53467"/>
                  </a:lnTo>
                  <a:cubicBezTo>
                    <a:pt x="95377" y="35179"/>
                    <a:pt x="91186" y="23749"/>
                    <a:pt x="82550" y="14351"/>
                  </a:cubicBezTo>
                  <a:cubicBezTo>
                    <a:pt x="74041" y="4826"/>
                    <a:pt x="62611" y="0"/>
                    <a:pt x="48133" y="0"/>
                  </a:cubicBezTo>
                  <a:cubicBezTo>
                    <a:pt x="33909" y="0"/>
                    <a:pt x="22225" y="5080"/>
                    <a:pt x="13208" y="15240"/>
                  </a:cubicBezTo>
                  <a:cubicBezTo>
                    <a:pt x="4318" y="25273"/>
                    <a:pt x="0" y="41021"/>
                    <a:pt x="0" y="62230"/>
                  </a:cubicBezTo>
                  <a:lnTo>
                    <a:pt x="0" y="152654"/>
                  </a:lnTo>
                  <a:cubicBezTo>
                    <a:pt x="0" y="174117"/>
                    <a:pt x="4318" y="189865"/>
                    <a:pt x="13081" y="199898"/>
                  </a:cubicBezTo>
                  <a:cubicBezTo>
                    <a:pt x="21844" y="209931"/>
                    <a:pt x="33401" y="215138"/>
                    <a:pt x="47498" y="215138"/>
                  </a:cubicBezTo>
                  <a:cubicBezTo>
                    <a:pt x="62230" y="215138"/>
                    <a:pt x="73787" y="210312"/>
                    <a:pt x="82423" y="200787"/>
                  </a:cubicBezTo>
                  <a:cubicBezTo>
                    <a:pt x="91059" y="191262"/>
                    <a:pt x="95504" y="179578"/>
                    <a:pt x="95504" y="165735"/>
                  </a:cubicBezTo>
                  <a:lnTo>
                    <a:pt x="94996" y="157988"/>
                  </a:lnTo>
                  <a:lnTo>
                    <a:pt x="90805" y="153797"/>
                  </a:lnTo>
                  <a:lnTo>
                    <a:pt x="80899" y="156337"/>
                  </a:lnTo>
                  <a:lnTo>
                    <a:pt x="79248" y="170307"/>
                  </a:lnTo>
                  <a:cubicBezTo>
                    <a:pt x="77851" y="176403"/>
                    <a:pt x="76581" y="179959"/>
                    <a:pt x="74676" y="184277"/>
                  </a:cubicBezTo>
                  <a:lnTo>
                    <a:pt x="69596" y="191897"/>
                  </a:lnTo>
                  <a:cubicBezTo>
                    <a:pt x="61087" y="196342"/>
                    <a:pt x="55626" y="197358"/>
                    <a:pt x="49149" y="197358"/>
                  </a:cubicBezTo>
                  <a:cubicBezTo>
                    <a:pt x="26543" y="197358"/>
                    <a:pt x="15113" y="182499"/>
                    <a:pt x="15113" y="152781"/>
                  </a:cubicBezTo>
                  <a:lnTo>
                    <a:pt x="15113" y="62357"/>
                  </a:lnTo>
                  <a:cubicBezTo>
                    <a:pt x="15113" y="32766"/>
                    <a:pt x="26162" y="18034"/>
                    <a:pt x="48260" y="18034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603758" y="64008"/>
              <a:ext cx="96774" cy="213487"/>
            </a:xfrm>
            <a:custGeom>
              <a:avLst/>
              <a:gdLst/>
              <a:ahLst/>
              <a:cxnLst/>
              <a:rect l="l" t="t" r="r" b="b"/>
              <a:pathLst>
                <a:path w="96774" h="213487">
                  <a:moveTo>
                    <a:pt x="89154" y="0"/>
                  </a:moveTo>
                  <a:lnTo>
                    <a:pt x="81534" y="2286"/>
                  </a:lnTo>
                  <a:lnTo>
                    <a:pt x="81534" y="94234"/>
                  </a:lnTo>
                  <a:lnTo>
                    <a:pt x="15113" y="94234"/>
                  </a:lnTo>
                  <a:lnTo>
                    <a:pt x="15113" y="7112"/>
                  </a:lnTo>
                  <a:cubicBezTo>
                    <a:pt x="15113" y="2413"/>
                    <a:pt x="12573" y="127"/>
                    <a:pt x="7620" y="127"/>
                  </a:cubicBezTo>
                  <a:lnTo>
                    <a:pt x="0" y="241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032" y="211455"/>
                  </a:cubicBezTo>
                  <a:lnTo>
                    <a:pt x="5461" y="213487"/>
                  </a:lnTo>
                  <a:lnTo>
                    <a:pt x="11430" y="212852"/>
                  </a:lnTo>
                  <a:lnTo>
                    <a:pt x="15240" y="208153"/>
                  </a:lnTo>
                  <a:lnTo>
                    <a:pt x="15240" y="110998"/>
                  </a:lnTo>
                  <a:lnTo>
                    <a:pt x="81661" y="110998"/>
                  </a:lnTo>
                  <a:lnTo>
                    <a:pt x="81661" y="205867"/>
                  </a:lnTo>
                  <a:cubicBezTo>
                    <a:pt x="81661" y="208153"/>
                    <a:pt x="82423" y="210058"/>
                    <a:pt x="83693" y="211455"/>
                  </a:cubicBezTo>
                  <a:lnTo>
                    <a:pt x="86995" y="213487"/>
                  </a:lnTo>
                  <a:lnTo>
                    <a:pt x="92964" y="212852"/>
                  </a:lnTo>
                  <a:lnTo>
                    <a:pt x="96774" y="208153"/>
                  </a:lnTo>
                  <a:lnTo>
                    <a:pt x="96774" y="7112"/>
                  </a:lnTo>
                  <a:cubicBezTo>
                    <a:pt x="96774" y="2413"/>
                    <a:pt x="94234" y="127"/>
                    <a:pt x="89154" y="12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800989" y="64008"/>
              <a:ext cx="96774" cy="213487"/>
            </a:xfrm>
            <a:custGeom>
              <a:avLst/>
              <a:gdLst/>
              <a:ahLst/>
              <a:cxnLst/>
              <a:rect l="l" t="t" r="r" b="b"/>
              <a:pathLst>
                <a:path w="96774" h="213487">
                  <a:moveTo>
                    <a:pt x="89281" y="0"/>
                  </a:moveTo>
                  <a:lnTo>
                    <a:pt x="81661" y="2286"/>
                  </a:lnTo>
                  <a:lnTo>
                    <a:pt x="81661" y="168656"/>
                  </a:lnTo>
                  <a:lnTo>
                    <a:pt x="19685" y="13462"/>
                  </a:lnTo>
                  <a:cubicBezTo>
                    <a:pt x="16002" y="4445"/>
                    <a:pt x="11938" y="0"/>
                    <a:pt x="7620" y="0"/>
                  </a:cubicBezTo>
                  <a:lnTo>
                    <a:pt x="0" y="241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032" y="211455"/>
                  </a:cubicBezTo>
                  <a:lnTo>
                    <a:pt x="5461" y="213487"/>
                  </a:lnTo>
                  <a:lnTo>
                    <a:pt x="11303" y="212852"/>
                  </a:lnTo>
                  <a:lnTo>
                    <a:pt x="15113" y="208153"/>
                  </a:lnTo>
                  <a:lnTo>
                    <a:pt x="15113" y="44450"/>
                  </a:lnTo>
                  <a:lnTo>
                    <a:pt x="79121" y="202311"/>
                  </a:lnTo>
                  <a:cubicBezTo>
                    <a:pt x="82042" y="209804"/>
                    <a:pt x="85471" y="213487"/>
                    <a:pt x="89281" y="213487"/>
                  </a:cubicBezTo>
                  <a:lnTo>
                    <a:pt x="92964" y="212852"/>
                  </a:lnTo>
                  <a:lnTo>
                    <a:pt x="96774" y="208153"/>
                  </a:lnTo>
                  <a:lnTo>
                    <a:pt x="96774" y="7112"/>
                  </a:lnTo>
                  <a:cubicBezTo>
                    <a:pt x="96774" y="2413"/>
                    <a:pt x="94361" y="127"/>
                    <a:pt x="89281" y="12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995426" y="64008"/>
              <a:ext cx="95504" cy="215138"/>
            </a:xfrm>
            <a:custGeom>
              <a:avLst/>
              <a:gdLst/>
              <a:ahLst/>
              <a:cxnLst/>
              <a:rect l="l" t="t" r="r" b="b"/>
              <a:pathLst>
                <a:path w="95504" h="215138">
                  <a:moveTo>
                    <a:pt x="80391" y="152654"/>
                  </a:moveTo>
                  <a:cubicBezTo>
                    <a:pt x="80391" y="182372"/>
                    <a:pt x="69469" y="197231"/>
                    <a:pt x="47752" y="197231"/>
                  </a:cubicBezTo>
                  <a:cubicBezTo>
                    <a:pt x="26035" y="197231"/>
                    <a:pt x="15113" y="182372"/>
                    <a:pt x="15113" y="152654"/>
                  </a:cubicBezTo>
                  <a:lnTo>
                    <a:pt x="15113" y="62230"/>
                  </a:lnTo>
                  <a:cubicBezTo>
                    <a:pt x="15113" y="32639"/>
                    <a:pt x="26035" y="17907"/>
                    <a:pt x="47752" y="17907"/>
                  </a:cubicBezTo>
                  <a:cubicBezTo>
                    <a:pt x="69469" y="17907"/>
                    <a:pt x="80391" y="32639"/>
                    <a:pt x="80391" y="62230"/>
                  </a:cubicBezTo>
                  <a:close/>
                  <a:moveTo>
                    <a:pt x="47752" y="0"/>
                  </a:moveTo>
                  <a:cubicBezTo>
                    <a:pt x="33147" y="0"/>
                    <a:pt x="21590" y="5080"/>
                    <a:pt x="12827" y="15240"/>
                  </a:cubicBezTo>
                  <a:cubicBezTo>
                    <a:pt x="4191" y="25146"/>
                    <a:pt x="0" y="40894"/>
                    <a:pt x="0" y="62230"/>
                  </a:cubicBezTo>
                  <a:lnTo>
                    <a:pt x="0" y="152654"/>
                  </a:lnTo>
                  <a:cubicBezTo>
                    <a:pt x="0" y="174244"/>
                    <a:pt x="4191" y="190119"/>
                    <a:pt x="12827" y="200279"/>
                  </a:cubicBezTo>
                  <a:cubicBezTo>
                    <a:pt x="21590" y="210185"/>
                    <a:pt x="33147" y="215138"/>
                    <a:pt x="47752" y="215138"/>
                  </a:cubicBezTo>
                  <a:cubicBezTo>
                    <a:pt x="62357" y="215138"/>
                    <a:pt x="73787" y="210185"/>
                    <a:pt x="82423" y="200279"/>
                  </a:cubicBezTo>
                  <a:cubicBezTo>
                    <a:pt x="91186" y="190119"/>
                    <a:pt x="95504" y="174244"/>
                    <a:pt x="95504" y="152654"/>
                  </a:cubicBezTo>
                  <a:lnTo>
                    <a:pt x="95504" y="62230"/>
                  </a:lnTo>
                  <a:cubicBezTo>
                    <a:pt x="95504" y="40894"/>
                    <a:pt x="91186" y="25146"/>
                    <a:pt x="82423" y="15240"/>
                  </a:cubicBezTo>
                  <a:cubicBezTo>
                    <a:pt x="73787" y="5080"/>
                    <a:pt x="62230" y="0"/>
                    <a:pt x="47752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185926" y="64135"/>
              <a:ext cx="85598" cy="213233"/>
            </a:xfrm>
            <a:custGeom>
              <a:avLst/>
              <a:gdLst/>
              <a:ahLst/>
              <a:cxnLst/>
              <a:rect l="l" t="t" r="r" b="b"/>
              <a:pathLst>
                <a:path w="85598" h="213233">
                  <a:moveTo>
                    <a:pt x="80645" y="195580"/>
                  </a:moveTo>
                  <a:lnTo>
                    <a:pt x="15240" y="195580"/>
                  </a:lnTo>
                  <a:lnTo>
                    <a:pt x="15240" y="6985"/>
                  </a:lnTo>
                  <a:cubicBezTo>
                    <a:pt x="15240" y="2286"/>
                    <a:pt x="12700" y="0"/>
                    <a:pt x="7620" y="0"/>
                  </a:cubicBezTo>
                  <a:lnTo>
                    <a:pt x="0" y="2286"/>
                  </a:lnTo>
                  <a:lnTo>
                    <a:pt x="0" y="205740"/>
                  </a:lnTo>
                  <a:cubicBezTo>
                    <a:pt x="0" y="208153"/>
                    <a:pt x="762" y="209931"/>
                    <a:pt x="2032" y="211201"/>
                  </a:cubicBezTo>
                  <a:lnTo>
                    <a:pt x="4953" y="213233"/>
                  </a:lnTo>
                  <a:lnTo>
                    <a:pt x="80518" y="213233"/>
                  </a:lnTo>
                  <a:cubicBezTo>
                    <a:pt x="83820" y="213233"/>
                    <a:pt x="85598" y="210185"/>
                    <a:pt x="85598" y="204216"/>
                  </a:cubicBezTo>
                  <a:lnTo>
                    <a:pt x="83947" y="195453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345057" y="64008"/>
              <a:ext cx="95504" cy="215138"/>
            </a:xfrm>
            <a:custGeom>
              <a:avLst/>
              <a:gdLst/>
              <a:ahLst/>
              <a:cxnLst/>
              <a:rect l="l" t="t" r="r" b="b"/>
              <a:pathLst>
                <a:path w="95504" h="215138">
                  <a:moveTo>
                    <a:pt x="80391" y="152654"/>
                  </a:moveTo>
                  <a:cubicBezTo>
                    <a:pt x="80391" y="182372"/>
                    <a:pt x="69469" y="197231"/>
                    <a:pt x="47752" y="197231"/>
                  </a:cubicBezTo>
                  <a:cubicBezTo>
                    <a:pt x="26035" y="197231"/>
                    <a:pt x="15240" y="182372"/>
                    <a:pt x="15240" y="152654"/>
                  </a:cubicBezTo>
                  <a:lnTo>
                    <a:pt x="15240" y="62230"/>
                  </a:lnTo>
                  <a:cubicBezTo>
                    <a:pt x="15240" y="32639"/>
                    <a:pt x="26162" y="17907"/>
                    <a:pt x="47752" y="17907"/>
                  </a:cubicBezTo>
                  <a:cubicBezTo>
                    <a:pt x="69342" y="17907"/>
                    <a:pt x="80391" y="32639"/>
                    <a:pt x="80391" y="62230"/>
                  </a:cubicBezTo>
                  <a:close/>
                  <a:moveTo>
                    <a:pt x="47752" y="0"/>
                  </a:moveTo>
                  <a:cubicBezTo>
                    <a:pt x="33274" y="0"/>
                    <a:pt x="21590" y="5080"/>
                    <a:pt x="12827" y="15240"/>
                  </a:cubicBezTo>
                  <a:cubicBezTo>
                    <a:pt x="4318" y="25146"/>
                    <a:pt x="0" y="40894"/>
                    <a:pt x="0" y="62230"/>
                  </a:cubicBezTo>
                  <a:lnTo>
                    <a:pt x="0" y="152654"/>
                  </a:lnTo>
                  <a:cubicBezTo>
                    <a:pt x="0" y="174244"/>
                    <a:pt x="4318" y="190119"/>
                    <a:pt x="12827" y="200279"/>
                  </a:cubicBezTo>
                  <a:cubicBezTo>
                    <a:pt x="21590" y="210185"/>
                    <a:pt x="33274" y="215138"/>
                    <a:pt x="47752" y="215138"/>
                  </a:cubicBezTo>
                  <a:cubicBezTo>
                    <a:pt x="62230" y="215138"/>
                    <a:pt x="73914" y="210185"/>
                    <a:pt x="82423" y="200279"/>
                  </a:cubicBezTo>
                  <a:cubicBezTo>
                    <a:pt x="91186" y="190119"/>
                    <a:pt x="95504" y="174244"/>
                    <a:pt x="95504" y="152654"/>
                  </a:cubicBezTo>
                  <a:lnTo>
                    <a:pt x="95504" y="62230"/>
                  </a:lnTo>
                  <a:cubicBezTo>
                    <a:pt x="95504" y="40894"/>
                    <a:pt x="91059" y="25146"/>
                    <a:pt x="82423" y="15240"/>
                  </a:cubicBezTo>
                  <a:cubicBezTo>
                    <a:pt x="73914" y="5080"/>
                    <a:pt x="62230" y="0"/>
                    <a:pt x="47752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535303" y="64008"/>
              <a:ext cx="95504" cy="215138"/>
            </a:xfrm>
            <a:custGeom>
              <a:avLst/>
              <a:gdLst/>
              <a:ahLst/>
              <a:cxnLst/>
              <a:rect l="l" t="t" r="r" b="b"/>
              <a:pathLst>
                <a:path w="95504" h="215138">
                  <a:moveTo>
                    <a:pt x="47752" y="17907"/>
                  </a:moveTo>
                  <a:cubicBezTo>
                    <a:pt x="67310" y="17907"/>
                    <a:pt x="78232" y="29718"/>
                    <a:pt x="80391" y="53213"/>
                  </a:cubicBezTo>
                  <a:lnTo>
                    <a:pt x="83058" y="60452"/>
                  </a:lnTo>
                  <a:lnTo>
                    <a:pt x="95504" y="57150"/>
                  </a:lnTo>
                  <a:cubicBezTo>
                    <a:pt x="95504" y="35687"/>
                    <a:pt x="91059" y="23749"/>
                    <a:pt x="82423" y="14351"/>
                  </a:cubicBezTo>
                  <a:cubicBezTo>
                    <a:pt x="73660" y="4826"/>
                    <a:pt x="62103" y="0"/>
                    <a:pt x="47498" y="0"/>
                  </a:cubicBezTo>
                  <a:cubicBezTo>
                    <a:pt x="33147" y="0"/>
                    <a:pt x="21463" y="5080"/>
                    <a:pt x="12827" y="15240"/>
                  </a:cubicBezTo>
                  <a:cubicBezTo>
                    <a:pt x="4318" y="25146"/>
                    <a:pt x="0" y="40894"/>
                    <a:pt x="0" y="62230"/>
                  </a:cubicBezTo>
                  <a:lnTo>
                    <a:pt x="0" y="152654"/>
                  </a:lnTo>
                  <a:cubicBezTo>
                    <a:pt x="0" y="174244"/>
                    <a:pt x="4191" y="190119"/>
                    <a:pt x="12827" y="200279"/>
                  </a:cubicBezTo>
                  <a:cubicBezTo>
                    <a:pt x="21590" y="210185"/>
                    <a:pt x="33274" y="215138"/>
                    <a:pt x="47752" y="215138"/>
                  </a:cubicBezTo>
                  <a:cubicBezTo>
                    <a:pt x="62230" y="215138"/>
                    <a:pt x="73787" y="210185"/>
                    <a:pt x="82423" y="200279"/>
                  </a:cubicBezTo>
                  <a:cubicBezTo>
                    <a:pt x="91186" y="190119"/>
                    <a:pt x="95504" y="174244"/>
                    <a:pt x="95504" y="152654"/>
                  </a:cubicBezTo>
                  <a:lnTo>
                    <a:pt x="95504" y="108966"/>
                  </a:lnTo>
                  <a:cubicBezTo>
                    <a:pt x="95504" y="103886"/>
                    <a:pt x="93599" y="101346"/>
                    <a:pt x="90043" y="101346"/>
                  </a:cubicBezTo>
                  <a:lnTo>
                    <a:pt x="49657" y="101346"/>
                  </a:lnTo>
                  <a:cubicBezTo>
                    <a:pt x="48006" y="101346"/>
                    <a:pt x="46609" y="102235"/>
                    <a:pt x="45466" y="104013"/>
                  </a:cubicBezTo>
                  <a:lnTo>
                    <a:pt x="44069" y="107442"/>
                  </a:lnTo>
                  <a:lnTo>
                    <a:pt x="44577" y="113919"/>
                  </a:lnTo>
                  <a:lnTo>
                    <a:pt x="47879" y="117983"/>
                  </a:lnTo>
                  <a:lnTo>
                    <a:pt x="80391" y="117983"/>
                  </a:lnTo>
                  <a:lnTo>
                    <a:pt x="80391" y="152654"/>
                  </a:lnTo>
                  <a:cubicBezTo>
                    <a:pt x="80391" y="167640"/>
                    <a:pt x="77470" y="178943"/>
                    <a:pt x="71882" y="186309"/>
                  </a:cubicBezTo>
                  <a:cubicBezTo>
                    <a:pt x="66294" y="193675"/>
                    <a:pt x="58166" y="197358"/>
                    <a:pt x="47752" y="197358"/>
                  </a:cubicBezTo>
                  <a:cubicBezTo>
                    <a:pt x="37338" y="197358"/>
                    <a:pt x="29210" y="193675"/>
                    <a:pt x="23622" y="186309"/>
                  </a:cubicBezTo>
                  <a:cubicBezTo>
                    <a:pt x="18034" y="178943"/>
                    <a:pt x="15113" y="167640"/>
                    <a:pt x="15113" y="152654"/>
                  </a:cubicBezTo>
                  <a:lnTo>
                    <a:pt x="15113" y="62230"/>
                  </a:lnTo>
                  <a:cubicBezTo>
                    <a:pt x="15113" y="32639"/>
                    <a:pt x="26035" y="17907"/>
                    <a:pt x="47752" y="1790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704340" y="64008"/>
              <a:ext cx="14986" cy="213487"/>
            </a:xfrm>
            <a:custGeom>
              <a:avLst/>
              <a:gdLst/>
              <a:ahLst/>
              <a:cxnLst/>
              <a:rect l="l" t="t" r="r" b="b"/>
              <a:pathLst>
                <a:path w="14986" h="213487">
                  <a:moveTo>
                    <a:pt x="7620" y="0"/>
                  </a:moveTo>
                  <a:lnTo>
                    <a:pt x="0" y="2286"/>
                  </a:lnTo>
                  <a:lnTo>
                    <a:pt x="0" y="205867"/>
                  </a:lnTo>
                  <a:cubicBezTo>
                    <a:pt x="0" y="208153"/>
                    <a:pt x="635" y="210058"/>
                    <a:pt x="2032" y="211455"/>
                  </a:cubicBezTo>
                  <a:lnTo>
                    <a:pt x="5334" y="213487"/>
                  </a:lnTo>
                  <a:lnTo>
                    <a:pt x="11176" y="212852"/>
                  </a:lnTo>
                  <a:lnTo>
                    <a:pt x="14986" y="208153"/>
                  </a:lnTo>
                  <a:lnTo>
                    <a:pt x="14986" y="7112"/>
                  </a:lnTo>
                  <a:cubicBezTo>
                    <a:pt x="14986" y="2413"/>
                    <a:pt x="12573" y="127"/>
                    <a:pt x="7493" y="12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799463" y="64008"/>
              <a:ext cx="94361" cy="213487"/>
            </a:xfrm>
            <a:custGeom>
              <a:avLst/>
              <a:gdLst/>
              <a:ahLst/>
              <a:cxnLst/>
              <a:rect l="l" t="t" r="r" b="b"/>
              <a:pathLst>
                <a:path w="94361" h="213487">
                  <a:moveTo>
                    <a:pt x="88646" y="17907"/>
                  </a:moveTo>
                  <a:lnTo>
                    <a:pt x="91821" y="17018"/>
                  </a:lnTo>
                  <a:lnTo>
                    <a:pt x="94361" y="11049"/>
                  </a:lnTo>
                  <a:lnTo>
                    <a:pt x="92456" y="0"/>
                  </a:lnTo>
                  <a:lnTo>
                    <a:pt x="6858" y="0"/>
                  </a:lnTo>
                  <a:cubicBezTo>
                    <a:pt x="4953" y="0"/>
                    <a:pt x="3429" y="635"/>
                    <a:pt x="2032" y="2032"/>
                  </a:cubicBezTo>
                  <a:lnTo>
                    <a:pt x="0" y="4953"/>
                  </a:lnTo>
                  <a:lnTo>
                    <a:pt x="0" y="205867"/>
                  </a:lnTo>
                  <a:cubicBezTo>
                    <a:pt x="0" y="208153"/>
                    <a:pt x="635" y="210058"/>
                    <a:pt x="2032" y="211455"/>
                  </a:cubicBezTo>
                  <a:lnTo>
                    <a:pt x="4953" y="213487"/>
                  </a:lnTo>
                  <a:lnTo>
                    <a:pt x="88519" y="213487"/>
                  </a:lnTo>
                  <a:cubicBezTo>
                    <a:pt x="92329" y="213487"/>
                    <a:pt x="94234" y="210566"/>
                    <a:pt x="94234" y="204724"/>
                  </a:cubicBezTo>
                  <a:lnTo>
                    <a:pt x="93726" y="200025"/>
                  </a:lnTo>
                  <a:lnTo>
                    <a:pt x="90170" y="195580"/>
                  </a:lnTo>
                  <a:lnTo>
                    <a:pt x="14986" y="195580"/>
                  </a:lnTo>
                  <a:lnTo>
                    <a:pt x="14986" y="114808"/>
                  </a:lnTo>
                  <a:lnTo>
                    <a:pt x="51054" y="114808"/>
                  </a:lnTo>
                  <a:cubicBezTo>
                    <a:pt x="54864" y="114808"/>
                    <a:pt x="56769" y="112141"/>
                    <a:pt x="56769" y="106934"/>
                  </a:cubicBezTo>
                  <a:lnTo>
                    <a:pt x="56261" y="102362"/>
                  </a:lnTo>
                  <a:lnTo>
                    <a:pt x="52959" y="98171"/>
                  </a:lnTo>
                  <a:lnTo>
                    <a:pt x="14986" y="98171"/>
                  </a:lnTo>
                  <a:lnTo>
                    <a:pt x="14986" y="17907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960626" y="63627"/>
              <a:ext cx="95504" cy="216154"/>
            </a:xfrm>
            <a:custGeom>
              <a:avLst/>
              <a:gdLst/>
              <a:ahLst/>
              <a:cxnLst/>
              <a:rect l="l" t="t" r="r" b="b"/>
              <a:pathLst>
                <a:path w="95504" h="216154">
                  <a:moveTo>
                    <a:pt x="75946" y="105283"/>
                  </a:moveTo>
                  <a:lnTo>
                    <a:pt x="64135" y="97409"/>
                  </a:lnTo>
                  <a:cubicBezTo>
                    <a:pt x="50927" y="90424"/>
                    <a:pt x="44831" y="87376"/>
                    <a:pt x="39116" y="84836"/>
                  </a:cubicBezTo>
                  <a:lnTo>
                    <a:pt x="28575" y="78232"/>
                  </a:lnTo>
                  <a:cubicBezTo>
                    <a:pt x="21082" y="66929"/>
                    <a:pt x="19304" y="59944"/>
                    <a:pt x="19304" y="51562"/>
                  </a:cubicBezTo>
                  <a:cubicBezTo>
                    <a:pt x="19304" y="39624"/>
                    <a:pt x="22479" y="30988"/>
                    <a:pt x="28702" y="25654"/>
                  </a:cubicBezTo>
                  <a:lnTo>
                    <a:pt x="42799" y="17780"/>
                  </a:lnTo>
                  <a:cubicBezTo>
                    <a:pt x="58547" y="17780"/>
                    <a:pt x="63754" y="18669"/>
                    <a:pt x="68326" y="20701"/>
                  </a:cubicBezTo>
                  <a:lnTo>
                    <a:pt x="76708" y="24257"/>
                  </a:lnTo>
                  <a:lnTo>
                    <a:pt x="83693" y="28575"/>
                  </a:lnTo>
                  <a:lnTo>
                    <a:pt x="87884" y="27432"/>
                  </a:lnTo>
                  <a:lnTo>
                    <a:pt x="91186" y="20066"/>
                  </a:lnTo>
                  <a:lnTo>
                    <a:pt x="87122" y="8509"/>
                  </a:lnTo>
                  <a:cubicBezTo>
                    <a:pt x="70739" y="1651"/>
                    <a:pt x="61976" y="0"/>
                    <a:pt x="52705" y="0"/>
                  </a:cubicBezTo>
                  <a:lnTo>
                    <a:pt x="41275" y="889"/>
                  </a:lnTo>
                  <a:cubicBezTo>
                    <a:pt x="30734" y="4445"/>
                    <a:pt x="25654" y="7112"/>
                    <a:pt x="20574" y="10795"/>
                  </a:cubicBezTo>
                  <a:lnTo>
                    <a:pt x="11430" y="20066"/>
                  </a:lnTo>
                  <a:cubicBezTo>
                    <a:pt x="5461" y="34671"/>
                    <a:pt x="3937" y="43307"/>
                    <a:pt x="3937" y="53467"/>
                  </a:cubicBezTo>
                  <a:lnTo>
                    <a:pt x="5334" y="71247"/>
                  </a:lnTo>
                  <a:cubicBezTo>
                    <a:pt x="11049" y="85090"/>
                    <a:pt x="14605" y="90424"/>
                    <a:pt x="18923" y="94234"/>
                  </a:cubicBezTo>
                  <a:lnTo>
                    <a:pt x="28321" y="101219"/>
                  </a:lnTo>
                  <a:lnTo>
                    <a:pt x="50419" y="112141"/>
                  </a:lnTo>
                  <a:cubicBezTo>
                    <a:pt x="55880" y="114808"/>
                    <a:pt x="60833" y="117983"/>
                    <a:pt x="65151" y="121539"/>
                  </a:cubicBezTo>
                  <a:lnTo>
                    <a:pt x="73152" y="129540"/>
                  </a:lnTo>
                  <a:cubicBezTo>
                    <a:pt x="78867" y="141859"/>
                    <a:pt x="80264" y="149225"/>
                    <a:pt x="80264" y="157988"/>
                  </a:cubicBezTo>
                  <a:cubicBezTo>
                    <a:pt x="80264" y="171069"/>
                    <a:pt x="77343" y="180975"/>
                    <a:pt x="71374" y="187960"/>
                  </a:cubicBezTo>
                  <a:cubicBezTo>
                    <a:pt x="65405" y="194691"/>
                    <a:pt x="57023" y="198247"/>
                    <a:pt x="46101" y="198247"/>
                  </a:cubicBezTo>
                  <a:lnTo>
                    <a:pt x="33655" y="197104"/>
                  </a:lnTo>
                  <a:cubicBezTo>
                    <a:pt x="23622" y="192278"/>
                    <a:pt x="20066" y="189484"/>
                    <a:pt x="17780" y="186309"/>
                  </a:cubicBezTo>
                  <a:lnTo>
                    <a:pt x="11430" y="177800"/>
                  </a:lnTo>
                  <a:lnTo>
                    <a:pt x="8128" y="173990"/>
                  </a:lnTo>
                  <a:lnTo>
                    <a:pt x="3683" y="175260"/>
                  </a:lnTo>
                  <a:lnTo>
                    <a:pt x="0" y="182499"/>
                  </a:lnTo>
                  <a:cubicBezTo>
                    <a:pt x="0" y="191262"/>
                    <a:pt x="4572" y="198120"/>
                    <a:pt x="13590" y="205359"/>
                  </a:cubicBezTo>
                  <a:cubicBezTo>
                    <a:pt x="22607" y="212598"/>
                    <a:pt x="33782" y="216154"/>
                    <a:pt x="47118" y="216154"/>
                  </a:cubicBezTo>
                  <a:cubicBezTo>
                    <a:pt x="61977" y="216154"/>
                    <a:pt x="73788" y="211201"/>
                    <a:pt x="82424" y="201168"/>
                  </a:cubicBezTo>
                  <a:cubicBezTo>
                    <a:pt x="91187" y="191389"/>
                    <a:pt x="95505" y="176276"/>
                    <a:pt x="95505" y="156337"/>
                  </a:cubicBezTo>
                  <a:lnTo>
                    <a:pt x="89790" y="124460"/>
                  </a:lnTo>
                  <a:cubicBezTo>
                    <a:pt x="86107" y="115697"/>
                    <a:pt x="81535" y="109474"/>
                    <a:pt x="75819" y="10553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8456068" y="6690655"/>
            <a:ext cx="549538" cy="551982"/>
            <a:chOff x="0" y="0"/>
            <a:chExt cx="786117" cy="789610"/>
          </a:xfrm>
        </p:grpSpPr>
        <p:sp>
          <p:nvSpPr>
            <p:cNvPr id="36" name="Freeform 36"/>
            <p:cNvSpPr/>
            <p:nvPr/>
          </p:nvSpPr>
          <p:spPr>
            <a:xfrm>
              <a:off x="63881" y="171323"/>
              <a:ext cx="116967" cy="552831"/>
            </a:xfrm>
            <a:custGeom>
              <a:avLst/>
              <a:gdLst/>
              <a:ahLst/>
              <a:cxnLst/>
              <a:rect l="l" t="t" r="r" b="b"/>
              <a:pathLst>
                <a:path w="116967" h="552831">
                  <a:moveTo>
                    <a:pt x="116967" y="235712"/>
                  </a:moveTo>
                  <a:lnTo>
                    <a:pt x="0" y="0"/>
                  </a:lnTo>
                  <a:lnTo>
                    <a:pt x="0" y="552831"/>
                  </a:lnTo>
                  <a:lnTo>
                    <a:pt x="116967" y="552831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63500" y="63500"/>
              <a:ext cx="383286" cy="513969"/>
            </a:xfrm>
            <a:custGeom>
              <a:avLst/>
              <a:gdLst/>
              <a:ahLst/>
              <a:cxnLst/>
              <a:rect l="l" t="t" r="r" b="b"/>
              <a:pathLst>
                <a:path w="383286" h="513969">
                  <a:moveTo>
                    <a:pt x="0" y="0"/>
                  </a:moveTo>
                  <a:lnTo>
                    <a:pt x="256413" y="513969"/>
                  </a:lnTo>
                  <a:lnTo>
                    <a:pt x="383286" y="513969"/>
                  </a:lnTo>
                  <a:lnTo>
                    <a:pt x="131572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415544" y="63500"/>
              <a:ext cx="307086" cy="662559"/>
            </a:xfrm>
            <a:custGeom>
              <a:avLst/>
              <a:gdLst/>
              <a:ahLst/>
              <a:cxnLst/>
              <a:rect l="l" t="t" r="r" b="b"/>
              <a:pathLst>
                <a:path w="307086" h="662559">
                  <a:moveTo>
                    <a:pt x="0" y="344297"/>
                  </a:moveTo>
                  <a:lnTo>
                    <a:pt x="64389" y="463296"/>
                  </a:lnTo>
                  <a:lnTo>
                    <a:pt x="183388" y="178689"/>
                  </a:lnTo>
                  <a:lnTo>
                    <a:pt x="183388" y="662559"/>
                  </a:lnTo>
                  <a:lnTo>
                    <a:pt x="307086" y="662559"/>
                  </a:lnTo>
                  <a:lnTo>
                    <a:pt x="307086" y="0"/>
                  </a:lnTo>
                  <a:lnTo>
                    <a:pt x="148971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9141706" y="6692559"/>
            <a:ext cx="498588" cy="550257"/>
            <a:chOff x="0" y="0"/>
            <a:chExt cx="713232" cy="787146"/>
          </a:xfrm>
        </p:grpSpPr>
        <p:sp>
          <p:nvSpPr>
            <p:cNvPr id="40" name="Freeform 40"/>
            <p:cNvSpPr/>
            <p:nvPr/>
          </p:nvSpPr>
          <p:spPr>
            <a:xfrm>
              <a:off x="63500" y="90932"/>
              <a:ext cx="354965" cy="632714"/>
            </a:xfrm>
            <a:custGeom>
              <a:avLst/>
              <a:gdLst/>
              <a:ahLst/>
              <a:cxnLst/>
              <a:rect l="l" t="t" r="r" b="b"/>
              <a:pathLst>
                <a:path w="354965" h="632714">
                  <a:moveTo>
                    <a:pt x="196088" y="383794"/>
                  </a:moveTo>
                  <a:lnTo>
                    <a:pt x="259588" y="179832"/>
                  </a:lnTo>
                  <a:lnTo>
                    <a:pt x="203835" y="0"/>
                  </a:lnTo>
                  <a:lnTo>
                    <a:pt x="0" y="632714"/>
                  </a:lnTo>
                  <a:lnTo>
                    <a:pt x="117221" y="632714"/>
                  </a:lnTo>
                  <a:lnTo>
                    <a:pt x="165481" y="478028"/>
                  </a:lnTo>
                  <a:lnTo>
                    <a:pt x="354965" y="478028"/>
                  </a:lnTo>
                  <a:lnTo>
                    <a:pt x="325374" y="383794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312166" y="63500"/>
              <a:ext cx="337566" cy="660146"/>
            </a:xfrm>
            <a:custGeom>
              <a:avLst/>
              <a:gdLst/>
              <a:ahLst/>
              <a:cxnLst/>
              <a:rect l="l" t="t" r="r" b="b"/>
              <a:pathLst>
                <a:path w="337566" h="660146">
                  <a:moveTo>
                    <a:pt x="122682" y="0"/>
                  </a:moveTo>
                  <a:lnTo>
                    <a:pt x="0" y="0"/>
                  </a:lnTo>
                  <a:lnTo>
                    <a:pt x="205994" y="660146"/>
                  </a:lnTo>
                  <a:lnTo>
                    <a:pt x="337566" y="660146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8875080" y="7343592"/>
            <a:ext cx="873174" cy="240618"/>
            <a:chOff x="0" y="0"/>
            <a:chExt cx="1249083" cy="344208"/>
          </a:xfrm>
        </p:grpSpPr>
        <p:sp>
          <p:nvSpPr>
            <p:cNvPr id="43" name="Freeform 43"/>
            <p:cNvSpPr/>
            <p:nvPr/>
          </p:nvSpPr>
          <p:spPr>
            <a:xfrm>
              <a:off x="63500" y="65278"/>
              <a:ext cx="118618" cy="213360"/>
            </a:xfrm>
            <a:custGeom>
              <a:avLst/>
              <a:gdLst/>
              <a:ahLst/>
              <a:cxnLst/>
              <a:rect l="l" t="t" r="r" b="b"/>
              <a:pathLst>
                <a:path w="118618" h="213360">
                  <a:moveTo>
                    <a:pt x="110998" y="0"/>
                  </a:moveTo>
                  <a:lnTo>
                    <a:pt x="102489" y="4445"/>
                  </a:lnTo>
                  <a:lnTo>
                    <a:pt x="59309" y="110236"/>
                  </a:lnTo>
                  <a:lnTo>
                    <a:pt x="19812" y="13462"/>
                  </a:lnTo>
                  <a:cubicBezTo>
                    <a:pt x="16256" y="4445"/>
                    <a:pt x="12065" y="0"/>
                    <a:pt x="7620" y="0"/>
                  </a:cubicBezTo>
                  <a:lnTo>
                    <a:pt x="0" y="3048"/>
                  </a:lnTo>
                  <a:lnTo>
                    <a:pt x="0" y="205740"/>
                  </a:lnTo>
                  <a:cubicBezTo>
                    <a:pt x="0" y="208026"/>
                    <a:pt x="762" y="209931"/>
                    <a:pt x="2032" y="211328"/>
                  </a:cubicBezTo>
                  <a:lnTo>
                    <a:pt x="5334" y="213360"/>
                  </a:lnTo>
                  <a:lnTo>
                    <a:pt x="11303" y="212725"/>
                  </a:lnTo>
                  <a:lnTo>
                    <a:pt x="15113" y="208026"/>
                  </a:lnTo>
                  <a:lnTo>
                    <a:pt x="15113" y="40894"/>
                  </a:lnTo>
                  <a:lnTo>
                    <a:pt x="53086" y="133350"/>
                  </a:lnTo>
                  <a:cubicBezTo>
                    <a:pt x="54737" y="137414"/>
                    <a:pt x="56769" y="139446"/>
                    <a:pt x="59055" y="139446"/>
                  </a:cubicBezTo>
                  <a:lnTo>
                    <a:pt x="63627" y="137414"/>
                  </a:lnTo>
                  <a:lnTo>
                    <a:pt x="103378" y="41783"/>
                  </a:lnTo>
                  <a:lnTo>
                    <a:pt x="103378" y="205740"/>
                  </a:lnTo>
                  <a:cubicBezTo>
                    <a:pt x="103378" y="208026"/>
                    <a:pt x="104140" y="209931"/>
                    <a:pt x="105664" y="211328"/>
                  </a:cubicBezTo>
                  <a:lnTo>
                    <a:pt x="108966" y="213360"/>
                  </a:lnTo>
                  <a:lnTo>
                    <a:pt x="114935" y="212725"/>
                  </a:lnTo>
                  <a:lnTo>
                    <a:pt x="118618" y="208026"/>
                  </a:lnTo>
                  <a:lnTo>
                    <a:pt x="118618" y="9398"/>
                  </a:lnTo>
                  <a:cubicBezTo>
                    <a:pt x="118618" y="3175"/>
                    <a:pt x="116078" y="0"/>
                    <a:pt x="110998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273558" y="63500"/>
              <a:ext cx="114681" cy="215011"/>
            </a:xfrm>
            <a:custGeom>
              <a:avLst/>
              <a:gdLst/>
              <a:ahLst/>
              <a:cxnLst/>
              <a:rect l="l" t="t" r="r" b="b"/>
              <a:pathLst>
                <a:path w="114681" h="215011">
                  <a:moveTo>
                    <a:pt x="29337" y="148590"/>
                  </a:moveTo>
                  <a:lnTo>
                    <a:pt x="57404" y="30988"/>
                  </a:lnTo>
                  <a:lnTo>
                    <a:pt x="84963" y="148590"/>
                  </a:lnTo>
                  <a:close/>
                  <a:moveTo>
                    <a:pt x="114300" y="205613"/>
                  </a:moveTo>
                  <a:lnTo>
                    <a:pt x="66294" y="6985"/>
                  </a:lnTo>
                  <a:cubicBezTo>
                    <a:pt x="65151" y="2286"/>
                    <a:pt x="62103" y="0"/>
                    <a:pt x="57150" y="0"/>
                  </a:cubicBezTo>
                  <a:lnTo>
                    <a:pt x="49276" y="2286"/>
                  </a:lnTo>
                  <a:lnTo>
                    <a:pt x="254" y="204851"/>
                  </a:lnTo>
                  <a:cubicBezTo>
                    <a:pt x="127" y="205232"/>
                    <a:pt x="0" y="205994"/>
                    <a:pt x="0" y="206883"/>
                  </a:cubicBezTo>
                  <a:lnTo>
                    <a:pt x="1016" y="211074"/>
                  </a:lnTo>
                  <a:lnTo>
                    <a:pt x="6731" y="215011"/>
                  </a:lnTo>
                  <a:lnTo>
                    <a:pt x="14224" y="213487"/>
                  </a:lnTo>
                  <a:lnTo>
                    <a:pt x="25527" y="165100"/>
                  </a:lnTo>
                  <a:lnTo>
                    <a:pt x="89154" y="165100"/>
                  </a:lnTo>
                  <a:lnTo>
                    <a:pt x="99695" y="210058"/>
                  </a:lnTo>
                  <a:cubicBezTo>
                    <a:pt x="100584" y="213360"/>
                    <a:pt x="102489" y="215011"/>
                    <a:pt x="105410" y="215011"/>
                  </a:cubicBezTo>
                  <a:lnTo>
                    <a:pt x="109601" y="214249"/>
                  </a:lnTo>
                  <a:lnTo>
                    <a:pt x="114681" y="209296"/>
                  </a:lnTo>
                  <a:lnTo>
                    <a:pt x="114554" y="206629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474345" y="65278"/>
              <a:ext cx="96266" cy="213995"/>
            </a:xfrm>
            <a:custGeom>
              <a:avLst/>
              <a:gdLst/>
              <a:ahLst/>
              <a:cxnLst/>
              <a:rect l="l" t="t" r="r" b="b"/>
              <a:pathLst>
                <a:path w="96266" h="213995">
                  <a:moveTo>
                    <a:pt x="15113" y="99568"/>
                  </a:moveTo>
                  <a:lnTo>
                    <a:pt x="15113" y="17780"/>
                  </a:lnTo>
                  <a:lnTo>
                    <a:pt x="46355" y="17780"/>
                  </a:lnTo>
                  <a:cubicBezTo>
                    <a:pt x="69342" y="17780"/>
                    <a:pt x="80772" y="31369"/>
                    <a:pt x="80772" y="58420"/>
                  </a:cubicBezTo>
                  <a:cubicBezTo>
                    <a:pt x="80772" y="85852"/>
                    <a:pt x="69215" y="99568"/>
                    <a:pt x="46355" y="99568"/>
                  </a:cubicBezTo>
                  <a:close/>
                  <a:moveTo>
                    <a:pt x="60071" y="113919"/>
                  </a:moveTo>
                  <a:cubicBezTo>
                    <a:pt x="83947" y="108585"/>
                    <a:pt x="95885" y="89789"/>
                    <a:pt x="95885" y="57531"/>
                  </a:cubicBezTo>
                  <a:cubicBezTo>
                    <a:pt x="95885" y="37084"/>
                    <a:pt x="91313" y="22479"/>
                    <a:pt x="82169" y="13462"/>
                  </a:cubicBezTo>
                  <a:cubicBezTo>
                    <a:pt x="73152" y="4445"/>
                    <a:pt x="61214" y="0"/>
                    <a:pt x="46355" y="0"/>
                  </a:cubicBezTo>
                  <a:lnTo>
                    <a:pt x="5715" y="0"/>
                  </a:lnTo>
                  <a:cubicBezTo>
                    <a:pt x="1905" y="381"/>
                    <a:pt x="0" y="2667"/>
                    <a:pt x="0" y="6985"/>
                  </a:cubicBezTo>
                  <a:lnTo>
                    <a:pt x="0" y="205740"/>
                  </a:lnTo>
                  <a:cubicBezTo>
                    <a:pt x="0" y="208026"/>
                    <a:pt x="762" y="209931"/>
                    <a:pt x="2032" y="211201"/>
                  </a:cubicBezTo>
                  <a:lnTo>
                    <a:pt x="5334" y="213233"/>
                  </a:lnTo>
                  <a:lnTo>
                    <a:pt x="11303" y="212471"/>
                  </a:lnTo>
                  <a:lnTo>
                    <a:pt x="15113" y="207899"/>
                  </a:lnTo>
                  <a:lnTo>
                    <a:pt x="15113" y="116205"/>
                  </a:lnTo>
                  <a:lnTo>
                    <a:pt x="44196" y="116205"/>
                  </a:lnTo>
                  <a:lnTo>
                    <a:pt x="79502" y="203835"/>
                  </a:lnTo>
                  <a:cubicBezTo>
                    <a:pt x="82169" y="210693"/>
                    <a:pt x="84836" y="213995"/>
                    <a:pt x="87630" y="213995"/>
                  </a:cubicBezTo>
                  <a:lnTo>
                    <a:pt x="91694" y="212979"/>
                  </a:lnTo>
                  <a:lnTo>
                    <a:pt x="96266" y="206629"/>
                  </a:lnTo>
                  <a:lnTo>
                    <a:pt x="96012" y="201295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636143" y="65278"/>
              <a:ext cx="15113" cy="213360"/>
            </a:xfrm>
            <a:custGeom>
              <a:avLst/>
              <a:gdLst/>
              <a:ahLst/>
              <a:cxnLst/>
              <a:rect l="l" t="t" r="r" b="b"/>
              <a:pathLst>
                <a:path w="15113" h="213360">
                  <a:moveTo>
                    <a:pt x="7620" y="0"/>
                  </a:moveTo>
                  <a:lnTo>
                    <a:pt x="0" y="2286"/>
                  </a:lnTo>
                  <a:lnTo>
                    <a:pt x="0" y="205740"/>
                  </a:lnTo>
                  <a:cubicBezTo>
                    <a:pt x="0" y="208026"/>
                    <a:pt x="762" y="209931"/>
                    <a:pt x="2032" y="211328"/>
                  </a:cubicBezTo>
                  <a:lnTo>
                    <a:pt x="5334" y="213360"/>
                  </a:lnTo>
                  <a:lnTo>
                    <a:pt x="11303" y="212725"/>
                  </a:lnTo>
                  <a:lnTo>
                    <a:pt x="15113" y="208026"/>
                  </a:lnTo>
                  <a:lnTo>
                    <a:pt x="15113" y="6985"/>
                  </a:lnTo>
                  <a:cubicBezTo>
                    <a:pt x="15113" y="2286"/>
                    <a:pt x="12573" y="0"/>
                    <a:pt x="7493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731647" y="65278"/>
              <a:ext cx="96774" cy="213360"/>
            </a:xfrm>
            <a:custGeom>
              <a:avLst/>
              <a:gdLst/>
              <a:ahLst/>
              <a:cxnLst/>
              <a:rect l="l" t="t" r="r" b="b"/>
              <a:pathLst>
                <a:path w="96774" h="213360">
                  <a:moveTo>
                    <a:pt x="89154" y="0"/>
                  </a:moveTo>
                  <a:lnTo>
                    <a:pt x="81661" y="2286"/>
                  </a:lnTo>
                  <a:lnTo>
                    <a:pt x="81661" y="168656"/>
                  </a:lnTo>
                  <a:lnTo>
                    <a:pt x="19558" y="13462"/>
                  </a:lnTo>
                  <a:cubicBezTo>
                    <a:pt x="16002" y="4445"/>
                    <a:pt x="11938" y="0"/>
                    <a:pt x="7620" y="0"/>
                  </a:cubicBezTo>
                  <a:lnTo>
                    <a:pt x="0" y="2413"/>
                  </a:lnTo>
                  <a:lnTo>
                    <a:pt x="0" y="205740"/>
                  </a:lnTo>
                  <a:cubicBezTo>
                    <a:pt x="0" y="208026"/>
                    <a:pt x="762" y="209931"/>
                    <a:pt x="2032" y="211328"/>
                  </a:cubicBezTo>
                  <a:lnTo>
                    <a:pt x="5461" y="213360"/>
                  </a:lnTo>
                  <a:lnTo>
                    <a:pt x="11430" y="212725"/>
                  </a:lnTo>
                  <a:lnTo>
                    <a:pt x="15240" y="208026"/>
                  </a:lnTo>
                  <a:lnTo>
                    <a:pt x="15240" y="44323"/>
                  </a:lnTo>
                  <a:lnTo>
                    <a:pt x="79121" y="202184"/>
                  </a:lnTo>
                  <a:cubicBezTo>
                    <a:pt x="82042" y="209677"/>
                    <a:pt x="85344" y="213360"/>
                    <a:pt x="89154" y="213360"/>
                  </a:cubicBezTo>
                  <a:lnTo>
                    <a:pt x="92964" y="212725"/>
                  </a:lnTo>
                  <a:lnTo>
                    <a:pt x="96774" y="208026"/>
                  </a:lnTo>
                  <a:lnTo>
                    <a:pt x="96774" y="6985"/>
                  </a:lnTo>
                  <a:cubicBezTo>
                    <a:pt x="96774" y="2286"/>
                    <a:pt x="94361" y="0"/>
                    <a:pt x="89154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928624" y="65151"/>
              <a:ext cx="94488" cy="213487"/>
            </a:xfrm>
            <a:custGeom>
              <a:avLst/>
              <a:gdLst/>
              <a:ahLst/>
              <a:cxnLst/>
              <a:rect l="l" t="t" r="r" b="b"/>
              <a:pathLst>
                <a:path w="94488" h="213487">
                  <a:moveTo>
                    <a:pt x="88646" y="17907"/>
                  </a:moveTo>
                  <a:lnTo>
                    <a:pt x="91948" y="17018"/>
                  </a:lnTo>
                  <a:lnTo>
                    <a:pt x="94488" y="11049"/>
                  </a:lnTo>
                  <a:lnTo>
                    <a:pt x="92583" y="0"/>
                  </a:lnTo>
                  <a:lnTo>
                    <a:pt x="6858" y="0"/>
                  </a:lnTo>
                  <a:cubicBezTo>
                    <a:pt x="4953" y="0"/>
                    <a:pt x="3429" y="635"/>
                    <a:pt x="2032" y="2032"/>
                  </a:cubicBezTo>
                  <a:lnTo>
                    <a:pt x="0" y="495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032" y="211455"/>
                  </a:cubicBezTo>
                  <a:lnTo>
                    <a:pt x="4953" y="213487"/>
                  </a:lnTo>
                  <a:lnTo>
                    <a:pt x="88646" y="213487"/>
                  </a:lnTo>
                  <a:cubicBezTo>
                    <a:pt x="92456" y="213487"/>
                    <a:pt x="94361" y="210566"/>
                    <a:pt x="94361" y="204724"/>
                  </a:cubicBezTo>
                  <a:lnTo>
                    <a:pt x="93853" y="200025"/>
                  </a:lnTo>
                  <a:lnTo>
                    <a:pt x="90297" y="195580"/>
                  </a:lnTo>
                  <a:lnTo>
                    <a:pt x="15240" y="195580"/>
                  </a:lnTo>
                  <a:lnTo>
                    <a:pt x="15240" y="114808"/>
                  </a:lnTo>
                  <a:lnTo>
                    <a:pt x="51181" y="114808"/>
                  </a:lnTo>
                  <a:cubicBezTo>
                    <a:pt x="54991" y="114808"/>
                    <a:pt x="56896" y="112141"/>
                    <a:pt x="56896" y="106934"/>
                  </a:cubicBezTo>
                  <a:lnTo>
                    <a:pt x="56261" y="102362"/>
                  </a:lnTo>
                  <a:lnTo>
                    <a:pt x="52959" y="98171"/>
                  </a:lnTo>
                  <a:lnTo>
                    <a:pt x="15240" y="98171"/>
                  </a:lnTo>
                  <a:lnTo>
                    <a:pt x="15240" y="17907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090041" y="64770"/>
              <a:ext cx="95377" cy="216154"/>
            </a:xfrm>
            <a:custGeom>
              <a:avLst/>
              <a:gdLst/>
              <a:ahLst/>
              <a:cxnLst/>
              <a:rect l="l" t="t" r="r" b="b"/>
              <a:pathLst>
                <a:path w="95377" h="216154">
                  <a:moveTo>
                    <a:pt x="75819" y="105283"/>
                  </a:moveTo>
                  <a:lnTo>
                    <a:pt x="64008" y="97409"/>
                  </a:lnTo>
                  <a:cubicBezTo>
                    <a:pt x="50800" y="90424"/>
                    <a:pt x="44704" y="87376"/>
                    <a:pt x="39116" y="84836"/>
                  </a:cubicBezTo>
                  <a:lnTo>
                    <a:pt x="28702" y="78232"/>
                  </a:lnTo>
                  <a:cubicBezTo>
                    <a:pt x="21209" y="66929"/>
                    <a:pt x="19304" y="59944"/>
                    <a:pt x="19304" y="51562"/>
                  </a:cubicBezTo>
                  <a:cubicBezTo>
                    <a:pt x="19304" y="39624"/>
                    <a:pt x="22352" y="30988"/>
                    <a:pt x="28702" y="25654"/>
                  </a:cubicBezTo>
                  <a:lnTo>
                    <a:pt x="42926" y="17780"/>
                  </a:lnTo>
                  <a:cubicBezTo>
                    <a:pt x="58547" y="17780"/>
                    <a:pt x="63881" y="18669"/>
                    <a:pt x="68453" y="20701"/>
                  </a:cubicBezTo>
                  <a:lnTo>
                    <a:pt x="76835" y="24257"/>
                  </a:lnTo>
                  <a:lnTo>
                    <a:pt x="83820" y="28575"/>
                  </a:lnTo>
                  <a:lnTo>
                    <a:pt x="88011" y="27432"/>
                  </a:lnTo>
                  <a:lnTo>
                    <a:pt x="91313" y="20066"/>
                  </a:lnTo>
                  <a:lnTo>
                    <a:pt x="87249" y="8509"/>
                  </a:lnTo>
                  <a:cubicBezTo>
                    <a:pt x="70866" y="1651"/>
                    <a:pt x="62103" y="0"/>
                    <a:pt x="52705" y="0"/>
                  </a:cubicBezTo>
                  <a:lnTo>
                    <a:pt x="41402" y="889"/>
                  </a:lnTo>
                  <a:cubicBezTo>
                    <a:pt x="30734" y="4445"/>
                    <a:pt x="25654" y="7112"/>
                    <a:pt x="20574" y="10795"/>
                  </a:cubicBezTo>
                  <a:lnTo>
                    <a:pt x="11430" y="20066"/>
                  </a:lnTo>
                  <a:cubicBezTo>
                    <a:pt x="5461" y="34671"/>
                    <a:pt x="4064" y="43307"/>
                    <a:pt x="4064" y="53467"/>
                  </a:cubicBezTo>
                  <a:lnTo>
                    <a:pt x="5461" y="71247"/>
                  </a:lnTo>
                  <a:cubicBezTo>
                    <a:pt x="11049" y="85090"/>
                    <a:pt x="14732" y="90424"/>
                    <a:pt x="19050" y="94234"/>
                  </a:cubicBezTo>
                  <a:lnTo>
                    <a:pt x="28448" y="101219"/>
                  </a:lnTo>
                  <a:lnTo>
                    <a:pt x="50546" y="112141"/>
                  </a:lnTo>
                  <a:cubicBezTo>
                    <a:pt x="56007" y="114808"/>
                    <a:pt x="60960" y="117983"/>
                    <a:pt x="65151" y="121539"/>
                  </a:cubicBezTo>
                  <a:lnTo>
                    <a:pt x="73152" y="129540"/>
                  </a:lnTo>
                  <a:cubicBezTo>
                    <a:pt x="78867" y="141859"/>
                    <a:pt x="80391" y="149225"/>
                    <a:pt x="80391" y="157988"/>
                  </a:cubicBezTo>
                  <a:cubicBezTo>
                    <a:pt x="80391" y="171069"/>
                    <a:pt x="77343" y="180975"/>
                    <a:pt x="71501" y="187960"/>
                  </a:cubicBezTo>
                  <a:cubicBezTo>
                    <a:pt x="65532" y="194691"/>
                    <a:pt x="57150" y="198247"/>
                    <a:pt x="46228" y="198247"/>
                  </a:cubicBezTo>
                  <a:lnTo>
                    <a:pt x="33782" y="197104"/>
                  </a:lnTo>
                  <a:cubicBezTo>
                    <a:pt x="23749" y="192278"/>
                    <a:pt x="20193" y="189484"/>
                    <a:pt x="17907" y="186309"/>
                  </a:cubicBezTo>
                  <a:lnTo>
                    <a:pt x="11430" y="177800"/>
                  </a:lnTo>
                  <a:lnTo>
                    <a:pt x="8001" y="173990"/>
                  </a:lnTo>
                  <a:lnTo>
                    <a:pt x="3556" y="175260"/>
                  </a:lnTo>
                  <a:lnTo>
                    <a:pt x="0" y="182499"/>
                  </a:lnTo>
                  <a:cubicBezTo>
                    <a:pt x="0" y="191262"/>
                    <a:pt x="4445" y="198120"/>
                    <a:pt x="13462" y="205359"/>
                  </a:cubicBezTo>
                  <a:cubicBezTo>
                    <a:pt x="22479" y="212598"/>
                    <a:pt x="33655" y="216154"/>
                    <a:pt x="46990" y="216154"/>
                  </a:cubicBezTo>
                  <a:cubicBezTo>
                    <a:pt x="61849" y="216154"/>
                    <a:pt x="73660" y="211201"/>
                    <a:pt x="82296" y="201168"/>
                  </a:cubicBezTo>
                  <a:cubicBezTo>
                    <a:pt x="91059" y="191389"/>
                    <a:pt x="95377" y="176276"/>
                    <a:pt x="95377" y="156337"/>
                  </a:cubicBezTo>
                  <a:lnTo>
                    <a:pt x="89662" y="124460"/>
                  </a:lnTo>
                  <a:cubicBezTo>
                    <a:pt x="85979" y="115697"/>
                    <a:pt x="81407" y="109474"/>
                    <a:pt x="75692" y="10553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0" name="Freeform 50"/>
          <p:cNvSpPr/>
          <p:nvPr/>
        </p:nvSpPr>
        <p:spPr>
          <a:xfrm>
            <a:off x="8265742" y="4536601"/>
            <a:ext cx="1756576" cy="1918903"/>
          </a:xfrm>
          <a:custGeom>
            <a:avLst/>
            <a:gdLst/>
            <a:ahLst/>
            <a:cxnLst/>
            <a:rect l="l" t="t" r="r" b="b"/>
            <a:pathLst>
              <a:path w="1756576" h="1918903">
                <a:moveTo>
                  <a:pt x="0" y="0"/>
                </a:moveTo>
                <a:lnTo>
                  <a:pt x="1756576" y="0"/>
                </a:lnTo>
                <a:lnTo>
                  <a:pt x="1756576" y="1918902"/>
                </a:lnTo>
                <a:lnTo>
                  <a:pt x="0" y="1918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9772784" y="6692106"/>
            <a:ext cx="464689" cy="550797"/>
            <a:chOff x="0" y="0"/>
            <a:chExt cx="664731" cy="787921"/>
          </a:xfrm>
        </p:grpSpPr>
        <p:sp>
          <p:nvSpPr>
            <p:cNvPr id="52" name="Freeform 52"/>
            <p:cNvSpPr/>
            <p:nvPr/>
          </p:nvSpPr>
          <p:spPr>
            <a:xfrm>
              <a:off x="67691" y="65151"/>
              <a:ext cx="531114" cy="659257"/>
            </a:xfrm>
            <a:custGeom>
              <a:avLst/>
              <a:gdLst/>
              <a:ahLst/>
              <a:cxnLst/>
              <a:rect l="l" t="t" r="r" b="b"/>
              <a:pathLst>
                <a:path w="531114" h="659257">
                  <a:moveTo>
                    <a:pt x="0" y="0"/>
                  </a:moveTo>
                  <a:lnTo>
                    <a:pt x="386842" y="659257"/>
                  </a:lnTo>
                  <a:lnTo>
                    <a:pt x="531114" y="659257"/>
                  </a:lnTo>
                  <a:lnTo>
                    <a:pt x="139954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63500" y="167894"/>
              <a:ext cx="116459" cy="555752"/>
            </a:xfrm>
            <a:custGeom>
              <a:avLst/>
              <a:gdLst/>
              <a:ahLst/>
              <a:cxnLst/>
              <a:rect l="l" t="t" r="r" b="b"/>
              <a:pathLst>
                <a:path w="116459" h="555752">
                  <a:moveTo>
                    <a:pt x="0" y="555752"/>
                  </a:moveTo>
                  <a:lnTo>
                    <a:pt x="116459" y="555752"/>
                  </a:lnTo>
                  <a:lnTo>
                    <a:pt x="116459" y="189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486537" y="63500"/>
              <a:ext cx="114808" cy="559562"/>
            </a:xfrm>
            <a:custGeom>
              <a:avLst/>
              <a:gdLst/>
              <a:ahLst/>
              <a:cxnLst/>
              <a:rect l="l" t="t" r="r" b="b"/>
              <a:pathLst>
                <a:path w="114808" h="559562">
                  <a:moveTo>
                    <a:pt x="0" y="365379"/>
                  </a:moveTo>
                  <a:lnTo>
                    <a:pt x="114808" y="559562"/>
                  </a:lnTo>
                  <a:lnTo>
                    <a:pt x="1148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10383827" y="6684982"/>
            <a:ext cx="538206" cy="564906"/>
            <a:chOff x="0" y="0"/>
            <a:chExt cx="769912" cy="808101"/>
          </a:xfrm>
        </p:grpSpPr>
        <p:sp>
          <p:nvSpPr>
            <p:cNvPr id="56" name="Freeform 56"/>
            <p:cNvSpPr/>
            <p:nvPr/>
          </p:nvSpPr>
          <p:spPr>
            <a:xfrm>
              <a:off x="63373" y="62992"/>
              <a:ext cx="294386" cy="681736"/>
            </a:xfrm>
            <a:custGeom>
              <a:avLst/>
              <a:gdLst/>
              <a:ahLst/>
              <a:cxnLst/>
              <a:rect l="l" t="t" r="r" b="b"/>
              <a:pathLst>
                <a:path w="294386" h="681736">
                  <a:moveTo>
                    <a:pt x="199771" y="150495"/>
                  </a:moveTo>
                  <a:cubicBezTo>
                    <a:pt x="224282" y="127000"/>
                    <a:pt x="255270" y="111506"/>
                    <a:pt x="293370" y="101600"/>
                  </a:cubicBezTo>
                  <a:lnTo>
                    <a:pt x="294386" y="1778"/>
                  </a:lnTo>
                  <a:cubicBezTo>
                    <a:pt x="288036" y="254"/>
                    <a:pt x="277241" y="0"/>
                    <a:pt x="260350" y="2159"/>
                  </a:cubicBezTo>
                  <a:cubicBezTo>
                    <a:pt x="243205" y="4445"/>
                    <a:pt x="219837" y="9398"/>
                    <a:pt x="191770" y="22098"/>
                  </a:cubicBezTo>
                  <a:cubicBezTo>
                    <a:pt x="163449" y="34798"/>
                    <a:pt x="130429" y="55372"/>
                    <a:pt x="101219" y="81788"/>
                  </a:cubicBezTo>
                  <a:cubicBezTo>
                    <a:pt x="72009" y="108204"/>
                    <a:pt x="46863" y="140208"/>
                    <a:pt x="28829" y="184404"/>
                  </a:cubicBezTo>
                  <a:cubicBezTo>
                    <a:pt x="10922" y="228600"/>
                    <a:pt x="254" y="284734"/>
                    <a:pt x="127" y="337058"/>
                  </a:cubicBezTo>
                  <a:cubicBezTo>
                    <a:pt x="0" y="389382"/>
                    <a:pt x="10287" y="438150"/>
                    <a:pt x="25908" y="482727"/>
                  </a:cubicBezTo>
                  <a:cubicBezTo>
                    <a:pt x="41529" y="527304"/>
                    <a:pt x="62611" y="567563"/>
                    <a:pt x="90043" y="597154"/>
                  </a:cubicBezTo>
                  <a:cubicBezTo>
                    <a:pt x="117475" y="626745"/>
                    <a:pt x="151384" y="645668"/>
                    <a:pt x="186055" y="659130"/>
                  </a:cubicBezTo>
                  <a:cubicBezTo>
                    <a:pt x="220726" y="672592"/>
                    <a:pt x="255905" y="680593"/>
                    <a:pt x="293497" y="681736"/>
                  </a:cubicBezTo>
                  <a:lnTo>
                    <a:pt x="294005" y="577596"/>
                  </a:lnTo>
                  <a:cubicBezTo>
                    <a:pt x="282956" y="578485"/>
                    <a:pt x="271272" y="577342"/>
                    <a:pt x="258826" y="573786"/>
                  </a:cubicBezTo>
                  <a:cubicBezTo>
                    <a:pt x="246253" y="570103"/>
                    <a:pt x="233045" y="564261"/>
                    <a:pt x="219837" y="554609"/>
                  </a:cubicBezTo>
                  <a:cubicBezTo>
                    <a:pt x="206629" y="544957"/>
                    <a:pt x="193675" y="531495"/>
                    <a:pt x="180721" y="515239"/>
                  </a:cubicBezTo>
                  <a:cubicBezTo>
                    <a:pt x="168021" y="498856"/>
                    <a:pt x="155448" y="479806"/>
                    <a:pt x="146304" y="450723"/>
                  </a:cubicBezTo>
                  <a:cubicBezTo>
                    <a:pt x="137160" y="421640"/>
                    <a:pt x="131445" y="382524"/>
                    <a:pt x="130937" y="345186"/>
                  </a:cubicBezTo>
                  <a:cubicBezTo>
                    <a:pt x="130302" y="307721"/>
                    <a:pt x="134620" y="271907"/>
                    <a:pt x="145796" y="238633"/>
                  </a:cubicBezTo>
                  <a:cubicBezTo>
                    <a:pt x="156972" y="205359"/>
                    <a:pt x="175260" y="174117"/>
                    <a:pt x="199771" y="150749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412115" y="62865"/>
              <a:ext cx="294386" cy="681609"/>
            </a:xfrm>
            <a:custGeom>
              <a:avLst/>
              <a:gdLst/>
              <a:ahLst/>
              <a:cxnLst/>
              <a:rect l="l" t="t" r="r" b="b"/>
              <a:pathLst>
                <a:path w="294386" h="681609">
                  <a:moveTo>
                    <a:pt x="193167" y="81915"/>
                  </a:moveTo>
                  <a:cubicBezTo>
                    <a:pt x="163957" y="55626"/>
                    <a:pt x="130810" y="34925"/>
                    <a:pt x="102616" y="22225"/>
                  </a:cubicBezTo>
                  <a:cubicBezTo>
                    <a:pt x="74422" y="9525"/>
                    <a:pt x="51181" y="4572"/>
                    <a:pt x="34036" y="2286"/>
                  </a:cubicBezTo>
                  <a:cubicBezTo>
                    <a:pt x="17018" y="0"/>
                    <a:pt x="6350" y="381"/>
                    <a:pt x="0" y="2032"/>
                  </a:cubicBezTo>
                  <a:lnTo>
                    <a:pt x="1016" y="101727"/>
                  </a:lnTo>
                  <a:cubicBezTo>
                    <a:pt x="38989" y="111633"/>
                    <a:pt x="69977" y="127254"/>
                    <a:pt x="94488" y="150622"/>
                  </a:cubicBezTo>
                  <a:cubicBezTo>
                    <a:pt x="118999" y="173990"/>
                    <a:pt x="137287" y="205105"/>
                    <a:pt x="148463" y="238379"/>
                  </a:cubicBezTo>
                  <a:cubicBezTo>
                    <a:pt x="159766" y="271780"/>
                    <a:pt x="164211" y="307594"/>
                    <a:pt x="163449" y="344932"/>
                  </a:cubicBezTo>
                  <a:cubicBezTo>
                    <a:pt x="162814" y="382397"/>
                    <a:pt x="157099" y="421513"/>
                    <a:pt x="148082" y="450596"/>
                  </a:cubicBezTo>
                  <a:cubicBezTo>
                    <a:pt x="139065" y="479806"/>
                    <a:pt x="126492" y="498856"/>
                    <a:pt x="113538" y="515112"/>
                  </a:cubicBezTo>
                  <a:cubicBezTo>
                    <a:pt x="100584" y="531368"/>
                    <a:pt x="87630" y="544830"/>
                    <a:pt x="74549" y="554482"/>
                  </a:cubicBezTo>
                  <a:cubicBezTo>
                    <a:pt x="61341" y="564134"/>
                    <a:pt x="48006" y="570230"/>
                    <a:pt x="35560" y="573659"/>
                  </a:cubicBezTo>
                  <a:lnTo>
                    <a:pt x="381" y="577469"/>
                  </a:lnTo>
                  <a:lnTo>
                    <a:pt x="762" y="681609"/>
                  </a:lnTo>
                  <a:cubicBezTo>
                    <a:pt x="38354" y="680593"/>
                    <a:pt x="73787" y="672592"/>
                    <a:pt x="108331" y="659003"/>
                  </a:cubicBezTo>
                  <a:cubicBezTo>
                    <a:pt x="142875" y="645414"/>
                    <a:pt x="176784" y="626618"/>
                    <a:pt x="204343" y="597027"/>
                  </a:cubicBezTo>
                  <a:cubicBezTo>
                    <a:pt x="231648" y="567436"/>
                    <a:pt x="252730" y="527177"/>
                    <a:pt x="268351" y="482600"/>
                  </a:cubicBezTo>
                  <a:cubicBezTo>
                    <a:pt x="283972" y="438023"/>
                    <a:pt x="294386" y="389382"/>
                    <a:pt x="294259" y="336931"/>
                  </a:cubicBezTo>
                  <a:cubicBezTo>
                    <a:pt x="294132" y="284353"/>
                    <a:pt x="283464" y="228346"/>
                    <a:pt x="265430" y="184277"/>
                  </a:cubicBezTo>
                  <a:cubicBezTo>
                    <a:pt x="247523" y="140081"/>
                    <a:pt x="222250" y="107950"/>
                    <a:pt x="193040" y="81534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8" name="Group 58"/>
          <p:cNvGrpSpPr>
            <a:grpSpLocks noChangeAspect="1"/>
          </p:cNvGrpSpPr>
          <p:nvPr/>
        </p:nvGrpSpPr>
        <p:grpSpPr>
          <a:xfrm>
            <a:off x="9769761" y="7344431"/>
            <a:ext cx="1150280" cy="239726"/>
            <a:chOff x="0" y="0"/>
            <a:chExt cx="1645488" cy="342925"/>
          </a:xfrm>
        </p:grpSpPr>
        <p:sp>
          <p:nvSpPr>
            <p:cNvPr id="59" name="Freeform 59"/>
            <p:cNvSpPr/>
            <p:nvPr/>
          </p:nvSpPr>
          <p:spPr>
            <a:xfrm>
              <a:off x="63500" y="64008"/>
              <a:ext cx="96774" cy="213487"/>
            </a:xfrm>
            <a:custGeom>
              <a:avLst/>
              <a:gdLst/>
              <a:ahLst/>
              <a:cxnLst/>
              <a:rect l="l" t="t" r="r" b="b"/>
              <a:pathLst>
                <a:path w="96774" h="213487">
                  <a:moveTo>
                    <a:pt x="89154" y="0"/>
                  </a:moveTo>
                  <a:lnTo>
                    <a:pt x="81534" y="2286"/>
                  </a:lnTo>
                  <a:lnTo>
                    <a:pt x="81534" y="168656"/>
                  </a:lnTo>
                  <a:lnTo>
                    <a:pt x="19558" y="13462"/>
                  </a:lnTo>
                  <a:cubicBezTo>
                    <a:pt x="15875" y="4445"/>
                    <a:pt x="11938" y="0"/>
                    <a:pt x="7620" y="0"/>
                  </a:cubicBezTo>
                  <a:lnTo>
                    <a:pt x="0" y="241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032" y="211455"/>
                  </a:cubicBezTo>
                  <a:lnTo>
                    <a:pt x="5461" y="213487"/>
                  </a:lnTo>
                  <a:lnTo>
                    <a:pt x="11430" y="212852"/>
                  </a:lnTo>
                  <a:lnTo>
                    <a:pt x="15240" y="208153"/>
                  </a:lnTo>
                  <a:lnTo>
                    <a:pt x="15240" y="44450"/>
                  </a:lnTo>
                  <a:lnTo>
                    <a:pt x="79121" y="202311"/>
                  </a:lnTo>
                  <a:cubicBezTo>
                    <a:pt x="82042" y="209804"/>
                    <a:pt x="85344" y="213487"/>
                    <a:pt x="89154" y="213487"/>
                  </a:cubicBezTo>
                  <a:lnTo>
                    <a:pt x="92964" y="212852"/>
                  </a:lnTo>
                  <a:lnTo>
                    <a:pt x="96774" y="208153"/>
                  </a:lnTo>
                  <a:lnTo>
                    <a:pt x="96774" y="7112"/>
                  </a:lnTo>
                  <a:cubicBezTo>
                    <a:pt x="96774" y="2413"/>
                    <a:pt x="94234" y="127"/>
                    <a:pt x="89154" y="12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257810" y="64008"/>
              <a:ext cx="95504" cy="215138"/>
            </a:xfrm>
            <a:custGeom>
              <a:avLst/>
              <a:gdLst/>
              <a:ahLst/>
              <a:cxnLst/>
              <a:rect l="l" t="t" r="r" b="b"/>
              <a:pathLst>
                <a:path w="95504" h="215138">
                  <a:moveTo>
                    <a:pt x="80391" y="152654"/>
                  </a:moveTo>
                  <a:cubicBezTo>
                    <a:pt x="80391" y="182372"/>
                    <a:pt x="69469" y="197231"/>
                    <a:pt x="47752" y="197231"/>
                  </a:cubicBezTo>
                  <a:cubicBezTo>
                    <a:pt x="26035" y="197231"/>
                    <a:pt x="15240" y="182372"/>
                    <a:pt x="15240" y="152654"/>
                  </a:cubicBezTo>
                  <a:lnTo>
                    <a:pt x="15240" y="62230"/>
                  </a:lnTo>
                  <a:cubicBezTo>
                    <a:pt x="15240" y="32639"/>
                    <a:pt x="26162" y="17907"/>
                    <a:pt x="47752" y="17907"/>
                  </a:cubicBezTo>
                  <a:cubicBezTo>
                    <a:pt x="69342" y="17907"/>
                    <a:pt x="80391" y="32639"/>
                    <a:pt x="80391" y="62230"/>
                  </a:cubicBezTo>
                  <a:close/>
                  <a:moveTo>
                    <a:pt x="47752" y="0"/>
                  </a:moveTo>
                  <a:cubicBezTo>
                    <a:pt x="33274" y="0"/>
                    <a:pt x="21590" y="5080"/>
                    <a:pt x="12827" y="15240"/>
                  </a:cubicBezTo>
                  <a:cubicBezTo>
                    <a:pt x="4318" y="25146"/>
                    <a:pt x="0" y="40894"/>
                    <a:pt x="0" y="62230"/>
                  </a:cubicBezTo>
                  <a:lnTo>
                    <a:pt x="0" y="152654"/>
                  </a:lnTo>
                  <a:cubicBezTo>
                    <a:pt x="0" y="174244"/>
                    <a:pt x="4318" y="190119"/>
                    <a:pt x="12827" y="200279"/>
                  </a:cubicBezTo>
                  <a:cubicBezTo>
                    <a:pt x="21590" y="210185"/>
                    <a:pt x="33274" y="215138"/>
                    <a:pt x="47752" y="215138"/>
                  </a:cubicBezTo>
                  <a:cubicBezTo>
                    <a:pt x="62230" y="215138"/>
                    <a:pt x="73914" y="210185"/>
                    <a:pt x="82423" y="200279"/>
                  </a:cubicBezTo>
                  <a:cubicBezTo>
                    <a:pt x="91186" y="190119"/>
                    <a:pt x="95504" y="174244"/>
                    <a:pt x="95504" y="152654"/>
                  </a:cubicBezTo>
                  <a:lnTo>
                    <a:pt x="95504" y="62230"/>
                  </a:lnTo>
                  <a:cubicBezTo>
                    <a:pt x="95504" y="40894"/>
                    <a:pt x="91059" y="25146"/>
                    <a:pt x="82423" y="15240"/>
                  </a:cubicBezTo>
                  <a:cubicBezTo>
                    <a:pt x="73914" y="5080"/>
                    <a:pt x="62230" y="0"/>
                    <a:pt x="47752" y="0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449834" y="64008"/>
              <a:ext cx="96266" cy="215138"/>
            </a:xfrm>
            <a:custGeom>
              <a:avLst/>
              <a:gdLst/>
              <a:ahLst/>
              <a:cxnLst/>
              <a:rect l="l" t="t" r="r" b="b"/>
              <a:pathLst>
                <a:path w="96266" h="215138">
                  <a:moveTo>
                    <a:pt x="88900" y="0"/>
                  </a:moveTo>
                  <a:lnTo>
                    <a:pt x="81280" y="2286"/>
                  </a:lnTo>
                  <a:lnTo>
                    <a:pt x="81280" y="152654"/>
                  </a:lnTo>
                  <a:cubicBezTo>
                    <a:pt x="81280" y="167513"/>
                    <a:pt x="78359" y="178689"/>
                    <a:pt x="72517" y="186309"/>
                  </a:cubicBezTo>
                  <a:cubicBezTo>
                    <a:pt x="66802" y="193675"/>
                    <a:pt x="58801" y="197358"/>
                    <a:pt x="48133" y="197358"/>
                  </a:cubicBezTo>
                  <a:cubicBezTo>
                    <a:pt x="37465" y="197358"/>
                    <a:pt x="29464" y="193675"/>
                    <a:pt x="23622" y="186309"/>
                  </a:cubicBezTo>
                  <a:cubicBezTo>
                    <a:pt x="17907" y="178689"/>
                    <a:pt x="15113" y="167513"/>
                    <a:pt x="15113" y="152654"/>
                  </a:cubicBezTo>
                  <a:lnTo>
                    <a:pt x="15113" y="7112"/>
                  </a:lnTo>
                  <a:cubicBezTo>
                    <a:pt x="15113" y="2413"/>
                    <a:pt x="12700" y="127"/>
                    <a:pt x="7620" y="127"/>
                  </a:cubicBezTo>
                  <a:lnTo>
                    <a:pt x="0" y="2413"/>
                  </a:lnTo>
                  <a:lnTo>
                    <a:pt x="0" y="152654"/>
                  </a:lnTo>
                  <a:cubicBezTo>
                    <a:pt x="0" y="174244"/>
                    <a:pt x="4445" y="190119"/>
                    <a:pt x="13081" y="200279"/>
                  </a:cubicBezTo>
                  <a:cubicBezTo>
                    <a:pt x="21971" y="210185"/>
                    <a:pt x="33655" y="215138"/>
                    <a:pt x="48133" y="215138"/>
                  </a:cubicBezTo>
                  <a:cubicBezTo>
                    <a:pt x="62611" y="215138"/>
                    <a:pt x="74295" y="210185"/>
                    <a:pt x="83058" y="200279"/>
                  </a:cubicBezTo>
                  <a:cubicBezTo>
                    <a:pt x="91821" y="190119"/>
                    <a:pt x="96266" y="174244"/>
                    <a:pt x="96266" y="152654"/>
                  </a:cubicBezTo>
                  <a:lnTo>
                    <a:pt x="96266" y="7112"/>
                  </a:lnTo>
                  <a:cubicBezTo>
                    <a:pt x="96266" y="2413"/>
                    <a:pt x="93726" y="127"/>
                    <a:pt x="88646" y="127"/>
                  </a:cubicBez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630936" y="64008"/>
              <a:ext cx="114554" cy="215138"/>
            </a:xfrm>
            <a:custGeom>
              <a:avLst/>
              <a:gdLst/>
              <a:ahLst/>
              <a:cxnLst/>
              <a:rect l="l" t="t" r="r" b="b"/>
              <a:pathLst>
                <a:path w="114554" h="215138">
                  <a:moveTo>
                    <a:pt x="105410" y="0"/>
                  </a:moveTo>
                  <a:lnTo>
                    <a:pt x="100584" y="1651"/>
                  </a:lnTo>
                  <a:lnTo>
                    <a:pt x="57404" y="184150"/>
                  </a:lnTo>
                  <a:lnTo>
                    <a:pt x="14859" y="5080"/>
                  </a:lnTo>
                  <a:cubicBezTo>
                    <a:pt x="14351" y="1778"/>
                    <a:pt x="12319" y="127"/>
                    <a:pt x="8890" y="127"/>
                  </a:cubicBezTo>
                  <a:lnTo>
                    <a:pt x="4699" y="889"/>
                  </a:lnTo>
                  <a:lnTo>
                    <a:pt x="0" y="5969"/>
                  </a:lnTo>
                  <a:lnTo>
                    <a:pt x="127" y="9906"/>
                  </a:lnTo>
                  <a:lnTo>
                    <a:pt x="48006" y="208153"/>
                  </a:lnTo>
                  <a:cubicBezTo>
                    <a:pt x="49149" y="212852"/>
                    <a:pt x="52070" y="215138"/>
                    <a:pt x="57023" y="215138"/>
                  </a:cubicBezTo>
                  <a:lnTo>
                    <a:pt x="65151" y="212852"/>
                  </a:lnTo>
                  <a:lnTo>
                    <a:pt x="114554" y="8509"/>
                  </a:lnTo>
                  <a:cubicBezTo>
                    <a:pt x="114554" y="6223"/>
                    <a:pt x="113538" y="4191"/>
                    <a:pt x="111633" y="2667"/>
                  </a:cubicBezTo>
                  <a:lnTo>
                    <a:pt x="107569" y="0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830834" y="64008"/>
              <a:ext cx="94361" cy="213487"/>
            </a:xfrm>
            <a:custGeom>
              <a:avLst/>
              <a:gdLst/>
              <a:ahLst/>
              <a:cxnLst/>
              <a:rect l="l" t="t" r="r" b="b"/>
              <a:pathLst>
                <a:path w="94361" h="213487">
                  <a:moveTo>
                    <a:pt x="88773" y="17907"/>
                  </a:moveTo>
                  <a:lnTo>
                    <a:pt x="91948" y="17018"/>
                  </a:lnTo>
                  <a:lnTo>
                    <a:pt x="94361" y="11049"/>
                  </a:lnTo>
                  <a:lnTo>
                    <a:pt x="92583" y="0"/>
                  </a:lnTo>
                  <a:lnTo>
                    <a:pt x="6985" y="0"/>
                  </a:lnTo>
                  <a:cubicBezTo>
                    <a:pt x="5080" y="0"/>
                    <a:pt x="3429" y="635"/>
                    <a:pt x="2159" y="2032"/>
                  </a:cubicBezTo>
                  <a:lnTo>
                    <a:pt x="0" y="4953"/>
                  </a:lnTo>
                  <a:lnTo>
                    <a:pt x="0" y="205867"/>
                  </a:lnTo>
                  <a:cubicBezTo>
                    <a:pt x="0" y="208153"/>
                    <a:pt x="762" y="210058"/>
                    <a:pt x="2159" y="211455"/>
                  </a:cubicBezTo>
                  <a:lnTo>
                    <a:pt x="5080" y="213487"/>
                  </a:lnTo>
                  <a:lnTo>
                    <a:pt x="88646" y="213487"/>
                  </a:lnTo>
                  <a:cubicBezTo>
                    <a:pt x="92456" y="213487"/>
                    <a:pt x="94361" y="210566"/>
                    <a:pt x="94361" y="204724"/>
                  </a:cubicBezTo>
                  <a:lnTo>
                    <a:pt x="93853" y="200025"/>
                  </a:lnTo>
                  <a:lnTo>
                    <a:pt x="90297" y="195580"/>
                  </a:lnTo>
                  <a:lnTo>
                    <a:pt x="15240" y="195580"/>
                  </a:lnTo>
                  <a:lnTo>
                    <a:pt x="15240" y="114808"/>
                  </a:lnTo>
                  <a:lnTo>
                    <a:pt x="51308" y="114808"/>
                  </a:lnTo>
                  <a:cubicBezTo>
                    <a:pt x="55118" y="114808"/>
                    <a:pt x="57023" y="112141"/>
                    <a:pt x="57023" y="106934"/>
                  </a:cubicBezTo>
                  <a:lnTo>
                    <a:pt x="56515" y="102362"/>
                  </a:lnTo>
                  <a:lnTo>
                    <a:pt x="53213" y="98171"/>
                  </a:lnTo>
                  <a:lnTo>
                    <a:pt x="15240" y="98171"/>
                  </a:lnTo>
                  <a:lnTo>
                    <a:pt x="15240" y="17907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1003681" y="64135"/>
              <a:ext cx="85598" cy="213233"/>
            </a:xfrm>
            <a:custGeom>
              <a:avLst/>
              <a:gdLst/>
              <a:ahLst/>
              <a:cxnLst/>
              <a:rect l="l" t="t" r="r" b="b"/>
              <a:pathLst>
                <a:path w="85598" h="213233">
                  <a:moveTo>
                    <a:pt x="80645" y="195580"/>
                  </a:moveTo>
                  <a:lnTo>
                    <a:pt x="15240" y="195580"/>
                  </a:lnTo>
                  <a:lnTo>
                    <a:pt x="15240" y="6985"/>
                  </a:lnTo>
                  <a:cubicBezTo>
                    <a:pt x="15240" y="2286"/>
                    <a:pt x="12700" y="0"/>
                    <a:pt x="7620" y="0"/>
                  </a:cubicBezTo>
                  <a:lnTo>
                    <a:pt x="0" y="2286"/>
                  </a:lnTo>
                  <a:lnTo>
                    <a:pt x="0" y="205740"/>
                  </a:lnTo>
                  <a:cubicBezTo>
                    <a:pt x="0" y="208153"/>
                    <a:pt x="762" y="209931"/>
                    <a:pt x="2032" y="211201"/>
                  </a:cubicBezTo>
                  <a:lnTo>
                    <a:pt x="4953" y="213233"/>
                  </a:lnTo>
                  <a:lnTo>
                    <a:pt x="80518" y="213233"/>
                  </a:lnTo>
                  <a:cubicBezTo>
                    <a:pt x="83947" y="213233"/>
                    <a:pt x="85598" y="210185"/>
                    <a:pt x="85598" y="204216"/>
                  </a:cubicBezTo>
                  <a:lnTo>
                    <a:pt x="83947" y="195453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1163193" y="64135"/>
              <a:ext cx="85598" cy="213233"/>
            </a:xfrm>
            <a:custGeom>
              <a:avLst/>
              <a:gdLst/>
              <a:ahLst/>
              <a:cxnLst/>
              <a:rect l="l" t="t" r="r" b="b"/>
              <a:pathLst>
                <a:path w="85598" h="213233">
                  <a:moveTo>
                    <a:pt x="80645" y="195580"/>
                  </a:moveTo>
                  <a:lnTo>
                    <a:pt x="15240" y="195580"/>
                  </a:lnTo>
                  <a:lnTo>
                    <a:pt x="15240" y="6985"/>
                  </a:lnTo>
                  <a:cubicBezTo>
                    <a:pt x="15240" y="2286"/>
                    <a:pt x="12700" y="0"/>
                    <a:pt x="7620" y="0"/>
                  </a:cubicBezTo>
                  <a:lnTo>
                    <a:pt x="0" y="2286"/>
                  </a:lnTo>
                  <a:lnTo>
                    <a:pt x="0" y="205740"/>
                  </a:lnTo>
                  <a:cubicBezTo>
                    <a:pt x="0" y="208153"/>
                    <a:pt x="762" y="209931"/>
                    <a:pt x="2032" y="211201"/>
                  </a:cubicBezTo>
                  <a:lnTo>
                    <a:pt x="4953" y="213233"/>
                  </a:lnTo>
                  <a:lnTo>
                    <a:pt x="80518" y="213233"/>
                  </a:lnTo>
                  <a:cubicBezTo>
                    <a:pt x="83947" y="213233"/>
                    <a:pt x="85598" y="210185"/>
                    <a:pt x="85598" y="204216"/>
                  </a:cubicBezTo>
                  <a:lnTo>
                    <a:pt x="83947" y="195453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1324991" y="64008"/>
              <a:ext cx="94361" cy="213487"/>
            </a:xfrm>
            <a:custGeom>
              <a:avLst/>
              <a:gdLst/>
              <a:ahLst/>
              <a:cxnLst/>
              <a:rect l="l" t="t" r="r" b="b"/>
              <a:pathLst>
                <a:path w="94361" h="213487">
                  <a:moveTo>
                    <a:pt x="88646" y="17907"/>
                  </a:moveTo>
                  <a:lnTo>
                    <a:pt x="91821" y="17018"/>
                  </a:lnTo>
                  <a:lnTo>
                    <a:pt x="94361" y="11049"/>
                  </a:lnTo>
                  <a:lnTo>
                    <a:pt x="92456" y="0"/>
                  </a:lnTo>
                  <a:lnTo>
                    <a:pt x="6858" y="0"/>
                  </a:lnTo>
                  <a:cubicBezTo>
                    <a:pt x="4953" y="0"/>
                    <a:pt x="3429" y="635"/>
                    <a:pt x="2032" y="2032"/>
                  </a:cubicBezTo>
                  <a:lnTo>
                    <a:pt x="0" y="4953"/>
                  </a:lnTo>
                  <a:lnTo>
                    <a:pt x="0" y="205867"/>
                  </a:lnTo>
                  <a:cubicBezTo>
                    <a:pt x="0" y="208153"/>
                    <a:pt x="635" y="210058"/>
                    <a:pt x="2032" y="211455"/>
                  </a:cubicBezTo>
                  <a:lnTo>
                    <a:pt x="5080" y="213487"/>
                  </a:lnTo>
                  <a:lnTo>
                    <a:pt x="88646" y="213487"/>
                  </a:lnTo>
                  <a:cubicBezTo>
                    <a:pt x="92456" y="213487"/>
                    <a:pt x="94361" y="210566"/>
                    <a:pt x="94361" y="204724"/>
                  </a:cubicBezTo>
                  <a:lnTo>
                    <a:pt x="93853" y="200025"/>
                  </a:lnTo>
                  <a:lnTo>
                    <a:pt x="90297" y="195580"/>
                  </a:lnTo>
                  <a:lnTo>
                    <a:pt x="15113" y="195580"/>
                  </a:lnTo>
                  <a:lnTo>
                    <a:pt x="15113" y="114808"/>
                  </a:lnTo>
                  <a:lnTo>
                    <a:pt x="51181" y="114808"/>
                  </a:lnTo>
                  <a:cubicBezTo>
                    <a:pt x="54991" y="114808"/>
                    <a:pt x="56896" y="112141"/>
                    <a:pt x="56896" y="106934"/>
                  </a:cubicBezTo>
                  <a:lnTo>
                    <a:pt x="56388" y="102362"/>
                  </a:lnTo>
                  <a:lnTo>
                    <a:pt x="52959" y="98171"/>
                  </a:lnTo>
                  <a:lnTo>
                    <a:pt x="14986" y="98171"/>
                  </a:lnTo>
                  <a:lnTo>
                    <a:pt x="14986" y="17907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1486408" y="63881"/>
              <a:ext cx="95504" cy="216281"/>
            </a:xfrm>
            <a:custGeom>
              <a:avLst/>
              <a:gdLst/>
              <a:ahLst/>
              <a:cxnLst/>
              <a:rect l="l" t="t" r="r" b="b"/>
              <a:pathLst>
                <a:path w="95504" h="216281">
                  <a:moveTo>
                    <a:pt x="89789" y="123952"/>
                  </a:moveTo>
                  <a:lnTo>
                    <a:pt x="81407" y="108966"/>
                  </a:lnTo>
                  <a:cubicBezTo>
                    <a:pt x="70104" y="100965"/>
                    <a:pt x="64008" y="97155"/>
                    <a:pt x="57404" y="93599"/>
                  </a:cubicBezTo>
                  <a:lnTo>
                    <a:pt x="44704" y="87122"/>
                  </a:lnTo>
                  <a:cubicBezTo>
                    <a:pt x="33401" y="82042"/>
                    <a:pt x="28575" y="77978"/>
                    <a:pt x="24765" y="72390"/>
                  </a:cubicBezTo>
                  <a:lnTo>
                    <a:pt x="19304" y="59817"/>
                  </a:lnTo>
                  <a:cubicBezTo>
                    <a:pt x="19304" y="39370"/>
                    <a:pt x="22479" y="30734"/>
                    <a:pt x="28702" y="25527"/>
                  </a:cubicBezTo>
                  <a:lnTo>
                    <a:pt x="42926" y="17653"/>
                  </a:lnTo>
                  <a:cubicBezTo>
                    <a:pt x="58547" y="17653"/>
                    <a:pt x="63754" y="18669"/>
                    <a:pt x="68453" y="20574"/>
                  </a:cubicBezTo>
                  <a:lnTo>
                    <a:pt x="76835" y="24130"/>
                  </a:lnTo>
                  <a:lnTo>
                    <a:pt x="83820" y="28448"/>
                  </a:lnTo>
                  <a:lnTo>
                    <a:pt x="88138" y="27305"/>
                  </a:lnTo>
                  <a:lnTo>
                    <a:pt x="91440" y="20066"/>
                  </a:lnTo>
                  <a:lnTo>
                    <a:pt x="87249" y="8509"/>
                  </a:lnTo>
                  <a:cubicBezTo>
                    <a:pt x="70866" y="1778"/>
                    <a:pt x="62103" y="0"/>
                    <a:pt x="52832" y="0"/>
                  </a:cubicBezTo>
                  <a:lnTo>
                    <a:pt x="41402" y="889"/>
                  </a:lnTo>
                  <a:cubicBezTo>
                    <a:pt x="30861" y="4318"/>
                    <a:pt x="25781" y="7112"/>
                    <a:pt x="20701" y="10795"/>
                  </a:cubicBezTo>
                  <a:lnTo>
                    <a:pt x="11557" y="19939"/>
                  </a:lnTo>
                  <a:cubicBezTo>
                    <a:pt x="5588" y="34544"/>
                    <a:pt x="4191" y="43180"/>
                    <a:pt x="4191" y="53340"/>
                  </a:cubicBezTo>
                  <a:lnTo>
                    <a:pt x="5588" y="71120"/>
                  </a:lnTo>
                  <a:cubicBezTo>
                    <a:pt x="11303" y="84963"/>
                    <a:pt x="14859" y="90297"/>
                    <a:pt x="19050" y="94234"/>
                  </a:cubicBezTo>
                  <a:lnTo>
                    <a:pt x="28448" y="101219"/>
                  </a:lnTo>
                  <a:lnTo>
                    <a:pt x="50546" y="112141"/>
                  </a:lnTo>
                  <a:cubicBezTo>
                    <a:pt x="56007" y="114808"/>
                    <a:pt x="60960" y="117983"/>
                    <a:pt x="65278" y="121539"/>
                  </a:cubicBezTo>
                  <a:lnTo>
                    <a:pt x="73279" y="129667"/>
                  </a:lnTo>
                  <a:cubicBezTo>
                    <a:pt x="78994" y="141859"/>
                    <a:pt x="80391" y="149225"/>
                    <a:pt x="80391" y="157988"/>
                  </a:cubicBezTo>
                  <a:cubicBezTo>
                    <a:pt x="80391" y="171069"/>
                    <a:pt x="77470" y="181102"/>
                    <a:pt x="71374" y="188214"/>
                  </a:cubicBezTo>
                  <a:cubicBezTo>
                    <a:pt x="65405" y="195072"/>
                    <a:pt x="57023" y="198374"/>
                    <a:pt x="46101" y="198374"/>
                  </a:cubicBezTo>
                  <a:lnTo>
                    <a:pt x="33655" y="197231"/>
                  </a:lnTo>
                  <a:cubicBezTo>
                    <a:pt x="23749" y="192405"/>
                    <a:pt x="20193" y="189611"/>
                    <a:pt x="17780" y="186436"/>
                  </a:cubicBezTo>
                  <a:lnTo>
                    <a:pt x="11430" y="178054"/>
                  </a:lnTo>
                  <a:lnTo>
                    <a:pt x="8128" y="174244"/>
                  </a:lnTo>
                  <a:lnTo>
                    <a:pt x="3556" y="175514"/>
                  </a:lnTo>
                  <a:lnTo>
                    <a:pt x="0" y="182753"/>
                  </a:lnTo>
                  <a:cubicBezTo>
                    <a:pt x="0" y="191516"/>
                    <a:pt x="4572" y="198374"/>
                    <a:pt x="13589" y="205486"/>
                  </a:cubicBezTo>
                  <a:cubicBezTo>
                    <a:pt x="22606" y="212598"/>
                    <a:pt x="33782" y="216281"/>
                    <a:pt x="47117" y="216281"/>
                  </a:cubicBezTo>
                  <a:cubicBezTo>
                    <a:pt x="61976" y="216281"/>
                    <a:pt x="73787" y="211455"/>
                    <a:pt x="82423" y="201422"/>
                  </a:cubicBezTo>
                  <a:cubicBezTo>
                    <a:pt x="91059" y="191389"/>
                    <a:pt x="95504" y="176530"/>
                    <a:pt x="95504" y="156464"/>
                  </a:cubicBezTo>
                  <a:lnTo>
                    <a:pt x="89789" y="124587"/>
                  </a:lnTo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5132838" y="2605470"/>
            <a:ext cx="7745537" cy="61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0"/>
              </a:lnSpc>
            </a:pPr>
            <a:r>
              <a:rPr lang="en-US" sz="4400" b="1" spc="-52">
                <a:solidFill>
                  <a:srgbClr val="1A4E93"/>
                </a:solidFill>
                <a:latin typeface="Cardo Bold"/>
                <a:ea typeface="Cardo Bold"/>
                <a:cs typeface="Cardo Bold"/>
                <a:sym typeface="Cardo Bold"/>
              </a:rPr>
              <a:t>A technical perspective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6608254" y="9198809"/>
            <a:ext cx="291748" cy="335541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7" name="Freeform 37"/>
          <p:cNvSpPr/>
          <p:nvPr/>
        </p:nvSpPr>
        <p:spPr>
          <a:xfrm>
            <a:off x="3105985" y="1632387"/>
            <a:ext cx="10717610" cy="8208123"/>
          </a:xfrm>
          <a:custGeom>
            <a:avLst/>
            <a:gdLst/>
            <a:ahLst/>
            <a:cxnLst/>
            <a:rect l="l" t="t" r="r" b="b"/>
            <a:pathLst>
              <a:path w="10717610" h="8208123">
                <a:moveTo>
                  <a:pt x="0" y="0"/>
                </a:moveTo>
                <a:lnTo>
                  <a:pt x="10717611" y="0"/>
                </a:lnTo>
                <a:lnTo>
                  <a:pt x="10717611" y="8208123"/>
                </a:lnTo>
                <a:lnTo>
                  <a:pt x="0" y="8208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16" r="-19141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8" name="Group 38"/>
          <p:cNvGrpSpPr/>
          <p:nvPr/>
        </p:nvGrpSpPr>
        <p:grpSpPr>
          <a:xfrm>
            <a:off x="5129129" y="380211"/>
            <a:ext cx="8029742" cy="1133985"/>
            <a:chOff x="0" y="0"/>
            <a:chExt cx="10706323" cy="1511980"/>
          </a:xfrm>
        </p:grpSpPr>
        <p:sp>
          <p:nvSpPr>
            <p:cNvPr id="39" name="TextBox 39"/>
            <p:cNvSpPr txBox="1"/>
            <p:nvPr/>
          </p:nvSpPr>
          <p:spPr>
            <a:xfrm>
              <a:off x="2853717" y="144383"/>
              <a:ext cx="7852606" cy="611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854"/>
                </a:lnSpc>
                <a:spcBef>
                  <a:spcPct val="0"/>
                </a:spcBef>
              </a:pPr>
              <a:r>
                <a:rPr lang="en-US" sz="2753" spc="360">
                  <a:solidFill>
                    <a:srgbClr val="0D3466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Traditional mooring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142875"/>
              <a:ext cx="3702423" cy="1654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71"/>
                </a:lnSpc>
                <a:spcBef>
                  <a:spcPct val="0"/>
                </a:spcBef>
              </a:pPr>
              <a:r>
                <a:rPr lang="en-US" sz="7479" b="1" i="1" spc="-1151">
                  <a:solidFill>
                    <a:srgbClr val="9AB3D2"/>
                  </a:solidFill>
                  <a:latin typeface="Glacial Indifference Bold Italics"/>
                  <a:ea typeface="Glacial Indifference Bold Italics"/>
                  <a:cs typeface="Glacial Indifference Bold Italics"/>
                  <a:sym typeface="Glacial Indifference Bold Italics"/>
                </a:rPr>
                <a:t>VS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899448" y="516357"/>
              <a:ext cx="7426303" cy="799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45"/>
                </a:lnSpc>
              </a:pPr>
              <a:r>
                <a:rPr lang="en-US" sz="3804" b="1" spc="148">
                  <a:solidFill>
                    <a:srgbClr val="1A4E9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TEMANO® mooring 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3445157" y="1890137"/>
            <a:ext cx="285586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Temano® 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Buoy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930900" y="3077801"/>
            <a:ext cx="2469263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Temano®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Schock absorber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847785" y="6312873"/>
            <a:ext cx="2050604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Temano®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Anchor</a:t>
            </a:r>
          </a:p>
        </p:txBody>
      </p:sp>
      <p:sp>
        <p:nvSpPr>
          <p:cNvPr id="45" name="AutoShape 45"/>
          <p:cNvSpPr/>
          <p:nvPr/>
        </p:nvSpPr>
        <p:spPr>
          <a:xfrm flipH="1">
            <a:off x="12797070" y="2182117"/>
            <a:ext cx="1311181" cy="0"/>
          </a:xfrm>
          <a:prstGeom prst="line">
            <a:avLst/>
          </a:prstGeom>
          <a:ln w="28575" cap="flat">
            <a:solidFill>
              <a:srgbClr val="1A4E9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46" name="AutoShape 46"/>
          <p:cNvSpPr/>
          <p:nvPr/>
        </p:nvSpPr>
        <p:spPr>
          <a:xfrm flipH="1">
            <a:off x="12570088" y="3369824"/>
            <a:ext cx="1538163" cy="0"/>
          </a:xfrm>
          <a:prstGeom prst="line">
            <a:avLst/>
          </a:prstGeom>
          <a:ln w="28575" cap="flat">
            <a:solidFill>
              <a:srgbClr val="1A4E9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47" name="AutoShape 47"/>
          <p:cNvSpPr/>
          <p:nvPr/>
        </p:nvSpPr>
        <p:spPr>
          <a:xfrm flipH="1">
            <a:off x="12570088" y="6604896"/>
            <a:ext cx="1538163" cy="0"/>
          </a:xfrm>
          <a:prstGeom prst="line">
            <a:avLst/>
          </a:prstGeom>
          <a:ln w="28575" cap="flat">
            <a:solidFill>
              <a:srgbClr val="1A4E9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48" name="TextBox 48"/>
          <p:cNvSpPr txBox="1"/>
          <p:nvPr/>
        </p:nvSpPr>
        <p:spPr>
          <a:xfrm>
            <a:off x="13847785" y="4712450"/>
            <a:ext cx="205060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Textile line</a:t>
            </a:r>
          </a:p>
        </p:txBody>
      </p:sp>
      <p:sp>
        <p:nvSpPr>
          <p:cNvPr id="49" name="AutoShape 49"/>
          <p:cNvSpPr/>
          <p:nvPr/>
        </p:nvSpPr>
        <p:spPr>
          <a:xfrm flipH="1">
            <a:off x="12479661" y="4867661"/>
            <a:ext cx="1538163" cy="0"/>
          </a:xfrm>
          <a:prstGeom prst="line">
            <a:avLst/>
          </a:prstGeom>
          <a:ln w="28575" cap="flat">
            <a:solidFill>
              <a:srgbClr val="1A4E9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50" name="TextBox 50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37" name="Group 37"/>
          <p:cNvGrpSpPr/>
          <p:nvPr/>
        </p:nvGrpSpPr>
        <p:grpSpPr>
          <a:xfrm>
            <a:off x="10389981" y="1112792"/>
            <a:ext cx="7898019" cy="8533657"/>
            <a:chOff x="0" y="0"/>
            <a:chExt cx="10530692" cy="11378209"/>
          </a:xfrm>
        </p:grpSpPr>
        <p:sp>
          <p:nvSpPr>
            <p:cNvPr id="38" name="TextBox 38"/>
            <p:cNvSpPr txBox="1"/>
            <p:nvPr/>
          </p:nvSpPr>
          <p:spPr>
            <a:xfrm>
              <a:off x="4700009" y="9050353"/>
              <a:ext cx="3578352" cy="726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9"/>
                </a:lnSpc>
              </a:pPr>
              <a:r>
                <a:rPr lang="en-US" sz="1715" spc="15">
                  <a:solidFill>
                    <a:srgbClr val="1A4E93"/>
                  </a:solidFill>
                  <a:latin typeface="Garet"/>
                  <a:ea typeface="Garet"/>
                  <a:cs typeface="Garet"/>
                  <a:sym typeface="Garet"/>
                </a:rPr>
                <a:t>Temano®</a:t>
              </a:r>
            </a:p>
            <a:p>
              <a:pPr algn="ctr">
                <a:lnSpc>
                  <a:spcPts val="2229"/>
                </a:lnSpc>
              </a:pPr>
              <a:r>
                <a:rPr lang="en-US" sz="1715" spc="15">
                  <a:solidFill>
                    <a:srgbClr val="1A4E93"/>
                  </a:solidFill>
                  <a:latin typeface="Garet"/>
                  <a:ea typeface="Garet"/>
                  <a:cs typeface="Garet"/>
                  <a:sym typeface="Garet"/>
                </a:rPr>
                <a:t>drilled anchor</a:t>
              </a:r>
            </a:p>
          </p:txBody>
        </p:sp>
        <p:sp>
          <p:nvSpPr>
            <p:cNvPr id="39" name="Freeform 39"/>
            <p:cNvSpPr/>
            <p:nvPr/>
          </p:nvSpPr>
          <p:spPr>
            <a:xfrm rot="-60000">
              <a:off x="785012" y="406009"/>
              <a:ext cx="3498899" cy="11000237"/>
            </a:xfrm>
            <a:custGeom>
              <a:avLst/>
              <a:gdLst/>
              <a:ahLst/>
              <a:cxnLst/>
              <a:rect l="l" t="t" r="r" b="b"/>
              <a:pathLst>
                <a:path w="3498899" h="11000237">
                  <a:moveTo>
                    <a:pt x="191002" y="0"/>
                  </a:moveTo>
                  <a:lnTo>
                    <a:pt x="3498899" y="57739"/>
                  </a:lnTo>
                  <a:lnTo>
                    <a:pt x="3307897" y="11000237"/>
                  </a:lnTo>
                  <a:lnTo>
                    <a:pt x="0" y="10942497"/>
                  </a:lnTo>
                  <a:lnTo>
                    <a:pt x="191002" y="0"/>
                  </a:lnTo>
                  <a:close/>
                </a:path>
              </a:pathLst>
            </a:custGeom>
            <a:blipFill>
              <a:blip r:embed="rId4"/>
              <a:stretch>
                <a:fillRect l="-430006" t="-1927" r="-8280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AutoShape 40"/>
            <p:cNvSpPr/>
            <p:nvPr/>
          </p:nvSpPr>
          <p:spPr>
            <a:xfrm flipH="1" flipV="1">
              <a:off x="2823991" y="8751689"/>
              <a:ext cx="2463836" cy="671491"/>
            </a:xfrm>
            <a:prstGeom prst="line">
              <a:avLst/>
            </a:prstGeom>
            <a:ln w="50800" cap="flat">
              <a:solidFill>
                <a:srgbClr val="1A4E93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4667436" y="1640762"/>
              <a:ext cx="4833458" cy="907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2100" b="1" spc="18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For bigger boat like </a:t>
              </a:r>
            </a:p>
            <a:p>
              <a:pPr algn="ctr">
                <a:lnSpc>
                  <a:spcPts val="2730"/>
                </a:lnSpc>
              </a:pPr>
              <a:r>
                <a:rPr lang="en-US" sz="2100" b="1" spc="18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Yachts → drilled anchors 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4825817" y="3490514"/>
              <a:ext cx="5704876" cy="2758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70347" lvl="1" indent="-185173" algn="l">
                <a:lnSpc>
                  <a:spcPts val="3430"/>
                </a:lnSpc>
                <a:buFont typeface="Arial"/>
                <a:buChar char="•"/>
              </a:pPr>
              <a:r>
                <a:rPr lang="en-US" sz="1715" b="1" spc="15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Low footprint and Big load resistance</a:t>
              </a:r>
            </a:p>
            <a:p>
              <a:pPr marL="370347" lvl="1" indent="-185173" algn="l">
                <a:lnSpc>
                  <a:spcPts val="3430"/>
                </a:lnSpc>
                <a:buFont typeface="Arial"/>
                <a:buChar char="•"/>
              </a:pPr>
              <a:r>
                <a:rPr lang="en-US" sz="1715" b="1" spc="15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Works on all types of seabed</a:t>
              </a:r>
            </a:p>
            <a:p>
              <a:pPr marL="370347" lvl="1" indent="-185173" algn="l">
                <a:lnSpc>
                  <a:spcPts val="3430"/>
                </a:lnSpc>
                <a:buFont typeface="Arial"/>
                <a:buChar char="•"/>
              </a:pPr>
              <a:r>
                <a:rPr lang="en-US" sz="1715" b="1" spc="15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Customised top end fitting</a:t>
              </a:r>
            </a:p>
            <a:p>
              <a:pPr algn="l">
                <a:lnSpc>
                  <a:spcPts val="3430"/>
                </a:lnSpc>
              </a:pPr>
              <a:endParaRPr lang="en-US" sz="1715" b="1" spc="15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5009237" y="3001815"/>
              <a:ext cx="4149855" cy="358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29"/>
                </a:lnSpc>
              </a:pPr>
              <a:r>
                <a:rPr lang="en-US" sz="1715" b="1" spc="15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Benefits :</a:t>
              </a:r>
            </a:p>
          </p:txBody>
        </p:sp>
        <p:sp>
          <p:nvSpPr>
            <p:cNvPr id="44" name="Freeform 44"/>
            <p:cNvSpPr/>
            <p:nvPr/>
          </p:nvSpPr>
          <p:spPr>
            <a:xfrm rot="844043">
              <a:off x="234319" y="49788"/>
              <a:ext cx="657567" cy="2009181"/>
            </a:xfrm>
            <a:custGeom>
              <a:avLst/>
              <a:gdLst/>
              <a:ahLst/>
              <a:cxnLst/>
              <a:rect l="l" t="t" r="r" b="b"/>
              <a:pathLst>
                <a:path w="657567" h="2009181">
                  <a:moveTo>
                    <a:pt x="0" y="0"/>
                  </a:moveTo>
                  <a:lnTo>
                    <a:pt x="657567" y="0"/>
                  </a:lnTo>
                  <a:lnTo>
                    <a:pt x="657567" y="2009181"/>
                  </a:lnTo>
                  <a:lnTo>
                    <a:pt x="0" y="2009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05547"/>
              </a:stretch>
            </a:blipFill>
            <a:ln w="3238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5630954" y="483547"/>
            <a:ext cx="702609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b="1" spc="27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Anchor : fixed point on the seabed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789685" y="3125401"/>
            <a:ext cx="3625093" cy="4293373"/>
            <a:chOff x="0" y="0"/>
            <a:chExt cx="4833458" cy="5724497"/>
          </a:xfrm>
        </p:grpSpPr>
        <p:sp>
          <p:nvSpPr>
            <p:cNvPr id="47" name="Freeform 47"/>
            <p:cNvSpPr/>
            <p:nvPr/>
          </p:nvSpPr>
          <p:spPr>
            <a:xfrm>
              <a:off x="418644" y="0"/>
              <a:ext cx="4414814" cy="4414814"/>
            </a:xfrm>
            <a:custGeom>
              <a:avLst/>
              <a:gdLst/>
              <a:ahLst/>
              <a:cxnLst/>
              <a:rect l="l" t="t" r="r" b="b"/>
              <a:pathLst>
                <a:path w="4414814" h="4414814">
                  <a:moveTo>
                    <a:pt x="0" y="0"/>
                  </a:moveTo>
                  <a:lnTo>
                    <a:pt x="4414814" y="0"/>
                  </a:lnTo>
                  <a:lnTo>
                    <a:pt x="4414814" y="4414814"/>
                  </a:lnTo>
                  <a:lnTo>
                    <a:pt x="0" y="4414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857502" y="4546476"/>
              <a:ext cx="3537098" cy="308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sz="1462" b="1" spc="13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Concrete block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5065790"/>
              <a:ext cx="4833458" cy="6587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14">
                  <a:solidFill>
                    <a:srgbClr val="1A4E93"/>
                  </a:solidFill>
                  <a:latin typeface="Garet"/>
                  <a:ea typeface="Garet"/>
                  <a:cs typeface="Garet"/>
                  <a:sym typeface="Garet"/>
                </a:rPr>
                <a:t>Big footprint and big load resistance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5358848" y="2184175"/>
            <a:ext cx="4771498" cy="6648066"/>
            <a:chOff x="0" y="0"/>
            <a:chExt cx="6361997" cy="8864088"/>
          </a:xfrm>
        </p:grpSpPr>
        <p:sp>
          <p:nvSpPr>
            <p:cNvPr id="51" name="Freeform 51"/>
            <p:cNvSpPr/>
            <p:nvPr/>
          </p:nvSpPr>
          <p:spPr>
            <a:xfrm>
              <a:off x="753570" y="0"/>
              <a:ext cx="2045508" cy="5818795"/>
            </a:xfrm>
            <a:custGeom>
              <a:avLst/>
              <a:gdLst/>
              <a:ahLst/>
              <a:cxnLst/>
              <a:rect l="l" t="t" r="r" b="b"/>
              <a:pathLst>
                <a:path w="2045508" h="5818795">
                  <a:moveTo>
                    <a:pt x="0" y="0"/>
                  </a:moveTo>
                  <a:lnTo>
                    <a:pt x="2045509" y="0"/>
                  </a:lnTo>
                  <a:lnTo>
                    <a:pt x="2045509" y="5818795"/>
                  </a:lnTo>
                  <a:lnTo>
                    <a:pt x="0" y="5818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95108" r="-89358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3050265" y="484725"/>
              <a:ext cx="3152372" cy="5388670"/>
            </a:xfrm>
            <a:custGeom>
              <a:avLst/>
              <a:gdLst/>
              <a:ahLst/>
              <a:cxnLst/>
              <a:rect l="l" t="t" r="r" b="b"/>
              <a:pathLst>
                <a:path w="3152372" h="5388670">
                  <a:moveTo>
                    <a:pt x="0" y="0"/>
                  </a:moveTo>
                  <a:lnTo>
                    <a:pt x="3152372" y="0"/>
                  </a:lnTo>
                  <a:lnTo>
                    <a:pt x="3152372" y="5388670"/>
                  </a:lnTo>
                  <a:lnTo>
                    <a:pt x="0" y="5388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095372" y="8413873"/>
              <a:ext cx="4149855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0"/>
                </a:lnSpc>
              </a:pPr>
              <a:r>
                <a:rPr lang="en-US" sz="2100" b="1" spc="18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Great for light boats !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6293588"/>
              <a:ext cx="3471092" cy="293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5"/>
                </a:lnSpc>
              </a:pPr>
              <a:r>
                <a:rPr lang="en-US" sz="1434" b="1" spc="12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Screw anchor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53570" y="6925722"/>
              <a:ext cx="4833458" cy="1001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14">
                  <a:solidFill>
                    <a:srgbClr val="1A4E93"/>
                  </a:solidFill>
                  <a:latin typeface="Garet"/>
                  <a:ea typeface="Garet"/>
                  <a:cs typeface="Garet"/>
                  <a:sym typeface="Garet"/>
                </a:rPr>
                <a:t>Low footprint and low load resistance</a:t>
              </a:r>
            </a:p>
            <a:p>
              <a:pPr algn="ctr">
                <a:lnSpc>
                  <a:spcPts val="2080"/>
                </a:lnSpc>
              </a:pPr>
              <a:r>
                <a:rPr lang="en-US" sz="1600" spc="14">
                  <a:solidFill>
                    <a:srgbClr val="1A4E93"/>
                  </a:solidFill>
                  <a:latin typeface="Garet"/>
                  <a:ea typeface="Garet"/>
                  <a:cs typeface="Garet"/>
                  <a:sym typeface="Garet"/>
                </a:rPr>
                <a:t>(for specific seabeds only)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2890905" y="6309609"/>
              <a:ext cx="3471092" cy="293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5"/>
                </a:lnSpc>
              </a:pPr>
              <a:r>
                <a:rPr lang="en-US" sz="1434" b="1" spc="12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Helical anchor</a:t>
              </a:r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7" name="Freeform 37"/>
          <p:cNvSpPr/>
          <p:nvPr/>
        </p:nvSpPr>
        <p:spPr>
          <a:xfrm>
            <a:off x="3287237" y="5889818"/>
            <a:ext cx="4491310" cy="3368482"/>
          </a:xfrm>
          <a:custGeom>
            <a:avLst/>
            <a:gdLst/>
            <a:ahLst/>
            <a:cxnLst/>
            <a:rect l="l" t="t" r="r" b="b"/>
            <a:pathLst>
              <a:path w="4491310" h="3368482">
                <a:moveTo>
                  <a:pt x="0" y="0"/>
                </a:moveTo>
                <a:lnTo>
                  <a:pt x="4491310" y="0"/>
                </a:lnTo>
                <a:lnTo>
                  <a:pt x="4491310" y="3368482"/>
                </a:lnTo>
                <a:lnTo>
                  <a:pt x="0" y="3368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3287237" y="1955971"/>
            <a:ext cx="4491310" cy="3328731"/>
          </a:xfrm>
          <a:custGeom>
            <a:avLst/>
            <a:gdLst/>
            <a:ahLst/>
            <a:cxnLst/>
            <a:rect l="l" t="t" r="r" b="b"/>
            <a:pathLst>
              <a:path w="4491310" h="3328731">
                <a:moveTo>
                  <a:pt x="0" y="0"/>
                </a:moveTo>
                <a:lnTo>
                  <a:pt x="4491310" y="0"/>
                </a:lnTo>
                <a:lnTo>
                  <a:pt x="4491310" y="3328731"/>
                </a:lnTo>
                <a:lnTo>
                  <a:pt x="0" y="33287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1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Freeform 39"/>
          <p:cNvSpPr/>
          <p:nvPr/>
        </p:nvSpPr>
        <p:spPr>
          <a:xfrm>
            <a:off x="10651749" y="5889818"/>
            <a:ext cx="4913257" cy="3368482"/>
          </a:xfrm>
          <a:custGeom>
            <a:avLst/>
            <a:gdLst/>
            <a:ahLst/>
            <a:cxnLst/>
            <a:rect l="l" t="t" r="r" b="b"/>
            <a:pathLst>
              <a:path w="4913257" h="3368482">
                <a:moveTo>
                  <a:pt x="0" y="0"/>
                </a:moveTo>
                <a:lnTo>
                  <a:pt x="4913257" y="0"/>
                </a:lnTo>
                <a:lnTo>
                  <a:pt x="4913257" y="3368482"/>
                </a:lnTo>
                <a:lnTo>
                  <a:pt x="0" y="33684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93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10651749" y="1955971"/>
            <a:ext cx="4913257" cy="3328731"/>
          </a:xfrm>
          <a:custGeom>
            <a:avLst/>
            <a:gdLst/>
            <a:ahLst/>
            <a:cxnLst/>
            <a:rect l="l" t="t" r="r" b="b"/>
            <a:pathLst>
              <a:path w="4913257" h="3328731">
                <a:moveTo>
                  <a:pt x="0" y="0"/>
                </a:moveTo>
                <a:lnTo>
                  <a:pt x="4913257" y="0"/>
                </a:lnTo>
                <a:lnTo>
                  <a:pt x="4913257" y="3328731"/>
                </a:lnTo>
                <a:lnTo>
                  <a:pt x="0" y="33287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TextBox 41"/>
          <p:cNvSpPr txBox="1"/>
          <p:nvPr/>
        </p:nvSpPr>
        <p:spPr>
          <a:xfrm>
            <a:off x="7234838" y="394837"/>
            <a:ext cx="381832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1" spc="27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Temano® anchor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691130" y="1009650"/>
            <a:ext cx="4905740" cy="88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9"/>
              </a:lnSpc>
            </a:pPr>
            <a:r>
              <a:rPr lang="en-US" sz="1815" b="1" spc="16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Effective on any seabed.</a:t>
            </a:r>
          </a:p>
          <a:p>
            <a:pPr algn="ctr">
              <a:lnSpc>
                <a:spcPts val="2359"/>
              </a:lnSpc>
            </a:pPr>
            <a:r>
              <a:rPr lang="en-US" sz="1815" b="1" spc="16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Reduces impact on the seabed</a:t>
            </a:r>
          </a:p>
          <a:p>
            <a:pPr algn="l">
              <a:lnSpc>
                <a:spcPts val="2359"/>
              </a:lnSpc>
            </a:pPr>
            <a:endParaRPr lang="en-US" sz="1815" b="1" spc="16">
              <a:solidFill>
                <a:srgbClr val="1A4E93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4502517" y="5373088"/>
            <a:ext cx="2086380" cy="23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9"/>
              </a:lnSpc>
            </a:pPr>
            <a:r>
              <a:rPr lang="en-US" sz="1515" b="1" spc="13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Anchoring machine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590841" y="9424332"/>
            <a:ext cx="2445207" cy="23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9"/>
              </a:lnSpc>
            </a:pPr>
            <a:r>
              <a:rPr lang="en-US" sz="1515" b="1" spc="13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Anchor set on seagrass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065188" y="5440993"/>
            <a:ext cx="2086380" cy="23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9"/>
              </a:lnSpc>
            </a:pPr>
            <a:r>
              <a:rPr lang="en-US" sz="1515" b="1" spc="13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Anchor set on sand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065188" y="9387722"/>
            <a:ext cx="2086380" cy="23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9"/>
              </a:lnSpc>
            </a:pPr>
            <a:r>
              <a:rPr lang="en-US" sz="1515" b="1" spc="13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Anchor set on rocks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7" name="Freeform 37"/>
          <p:cNvSpPr/>
          <p:nvPr/>
        </p:nvSpPr>
        <p:spPr>
          <a:xfrm>
            <a:off x="10466378" y="1649500"/>
            <a:ext cx="5188590" cy="6988000"/>
          </a:xfrm>
          <a:custGeom>
            <a:avLst/>
            <a:gdLst/>
            <a:ahLst/>
            <a:cxnLst/>
            <a:rect l="l" t="t" r="r" b="b"/>
            <a:pathLst>
              <a:path w="5188590" h="6988000">
                <a:moveTo>
                  <a:pt x="0" y="0"/>
                </a:moveTo>
                <a:lnTo>
                  <a:pt x="5188590" y="0"/>
                </a:lnTo>
                <a:lnTo>
                  <a:pt x="5188590" y="6988000"/>
                </a:lnTo>
                <a:lnTo>
                  <a:pt x="0" y="69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Freeform 38"/>
          <p:cNvSpPr/>
          <p:nvPr/>
        </p:nvSpPr>
        <p:spPr>
          <a:xfrm>
            <a:off x="2923103" y="1649500"/>
            <a:ext cx="5112542" cy="6988000"/>
          </a:xfrm>
          <a:custGeom>
            <a:avLst/>
            <a:gdLst/>
            <a:ahLst/>
            <a:cxnLst/>
            <a:rect l="l" t="t" r="r" b="b"/>
            <a:pathLst>
              <a:path w="5112542" h="6988000">
                <a:moveTo>
                  <a:pt x="0" y="0"/>
                </a:moveTo>
                <a:lnTo>
                  <a:pt x="5112542" y="0"/>
                </a:lnTo>
                <a:lnTo>
                  <a:pt x="5112542" y="6988000"/>
                </a:lnTo>
                <a:lnTo>
                  <a:pt x="0" y="69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24" r="-736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9" name="TextBox 39"/>
          <p:cNvSpPr txBox="1"/>
          <p:nvPr/>
        </p:nvSpPr>
        <p:spPr>
          <a:xfrm>
            <a:off x="7234838" y="394837"/>
            <a:ext cx="381832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1" spc="27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Temano® anchor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37" name="Picture 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7234838" y="394837"/>
            <a:ext cx="381832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1" spc="27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Temano® anchor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3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7" name="TextBox 37"/>
          <p:cNvSpPr txBox="1"/>
          <p:nvPr/>
        </p:nvSpPr>
        <p:spPr>
          <a:xfrm>
            <a:off x="6038401" y="481404"/>
            <a:ext cx="6211197" cy="54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</a:pPr>
            <a:r>
              <a:rPr lang="en-US" sz="3353" b="1" spc="30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Mooring line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03149" y="3792590"/>
            <a:ext cx="7066207" cy="203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8"/>
              </a:lnSpc>
            </a:pPr>
            <a:r>
              <a:rPr lang="en-US" sz="4244" b="1" spc="38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Textile alone = not safe because lack of damping effect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495814" y="4471993"/>
            <a:ext cx="8106598" cy="66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4"/>
              </a:lnSpc>
            </a:pPr>
            <a:r>
              <a:rPr lang="en-US" sz="4172" b="1" spc="37" dirty="0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Why is damping required ?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12530">
            <a:off x="14131251" y="-1844871"/>
            <a:ext cx="3980706" cy="259855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232" y="22225"/>
              <a:ext cx="74902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341556">
            <a:off x="16255690" y="-512347"/>
            <a:ext cx="4632098" cy="4053086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9202" y="223478"/>
            <a:ext cx="1355812" cy="1034488"/>
            <a:chOff x="0" y="0"/>
            <a:chExt cx="1807749" cy="1379317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1094797"/>
              <a:ext cx="217198" cy="280374"/>
              <a:chOff x="0" y="0"/>
              <a:chExt cx="611188" cy="7889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63500" y="63500"/>
                <a:ext cx="484251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484251" h="103886">
                    <a:moveTo>
                      <a:pt x="0" y="103886"/>
                    </a:moveTo>
                    <a:lnTo>
                      <a:pt x="484251" y="103886"/>
                    </a:lnTo>
                    <a:lnTo>
                      <a:pt x="4842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241681" y="221742"/>
                <a:ext cx="127889" cy="503682"/>
              </a:xfrm>
              <a:custGeom>
                <a:avLst/>
                <a:gdLst/>
                <a:ahLst/>
                <a:cxnLst/>
                <a:rect l="l" t="t" r="r" b="b"/>
                <a:pathLst>
                  <a:path w="127889" h="503682">
                    <a:moveTo>
                      <a:pt x="0" y="503682"/>
                    </a:moveTo>
                    <a:lnTo>
                      <a:pt x="127889" y="503682"/>
                    </a:lnTo>
                    <a:lnTo>
                      <a:pt x="1278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285793" y="1094797"/>
              <a:ext cx="192170" cy="280553"/>
              <a:chOff x="0" y="0"/>
              <a:chExt cx="540766" cy="78947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63500" y="63500"/>
                <a:ext cx="398145" cy="103886"/>
              </a:xfrm>
              <a:custGeom>
                <a:avLst/>
                <a:gdLst/>
                <a:ahLst/>
                <a:cxnLst/>
                <a:rect l="l" t="t" r="r" b="b"/>
                <a:pathLst>
                  <a:path w="398145" h="103886">
                    <a:moveTo>
                      <a:pt x="398145" y="0"/>
                    </a:moveTo>
                    <a:lnTo>
                      <a:pt x="0" y="0"/>
                    </a:lnTo>
                    <a:lnTo>
                      <a:pt x="0" y="103886"/>
                    </a:lnTo>
                    <a:lnTo>
                      <a:pt x="398145" y="10388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63754" y="220472"/>
                <a:ext cx="413512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413512" h="505460">
                    <a:moveTo>
                      <a:pt x="127762" y="0"/>
                    </a:moveTo>
                    <a:lnTo>
                      <a:pt x="0" y="0"/>
                    </a:lnTo>
                    <a:lnTo>
                      <a:pt x="0" y="505460"/>
                    </a:lnTo>
                    <a:lnTo>
                      <a:pt x="413512" y="505460"/>
                    </a:lnTo>
                    <a:lnTo>
                      <a:pt x="413512" y="401828"/>
                    </a:lnTo>
                    <a:lnTo>
                      <a:pt x="127762" y="401828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242570" y="340995"/>
                <a:ext cx="190627" cy="98552"/>
              </a:xfrm>
              <a:custGeom>
                <a:avLst/>
                <a:gdLst/>
                <a:ahLst/>
                <a:cxnLst/>
                <a:rect l="l" t="t" r="r" b="b"/>
                <a:pathLst>
                  <a:path w="190627" h="98552">
                    <a:moveTo>
                      <a:pt x="190627" y="0"/>
                    </a:moveTo>
                    <a:lnTo>
                      <a:pt x="0" y="0"/>
                    </a:lnTo>
                    <a:lnTo>
                      <a:pt x="0" y="98552"/>
                    </a:lnTo>
                    <a:lnTo>
                      <a:pt x="190627" y="98552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554160" y="1095028"/>
              <a:ext cx="279361" cy="280604"/>
              <a:chOff x="0" y="0"/>
              <a:chExt cx="786117" cy="78961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63881" y="171323"/>
                <a:ext cx="116967" cy="552831"/>
              </a:xfrm>
              <a:custGeom>
                <a:avLst/>
                <a:gdLst/>
                <a:ahLst/>
                <a:cxnLst/>
                <a:rect l="l" t="t" r="r" b="b"/>
                <a:pathLst>
                  <a:path w="116967" h="552831">
                    <a:moveTo>
                      <a:pt x="116967" y="235712"/>
                    </a:moveTo>
                    <a:lnTo>
                      <a:pt x="0" y="0"/>
                    </a:lnTo>
                    <a:lnTo>
                      <a:pt x="0" y="552831"/>
                    </a:lnTo>
                    <a:lnTo>
                      <a:pt x="116967" y="552831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63500" y="63500"/>
                <a:ext cx="383286" cy="513969"/>
              </a:xfrm>
              <a:custGeom>
                <a:avLst/>
                <a:gdLst/>
                <a:ahLst/>
                <a:cxnLst/>
                <a:rect l="l" t="t" r="r" b="b"/>
                <a:pathLst>
                  <a:path w="383286" h="513969">
                    <a:moveTo>
                      <a:pt x="0" y="0"/>
                    </a:moveTo>
                    <a:lnTo>
                      <a:pt x="256413" y="513969"/>
                    </a:lnTo>
                    <a:lnTo>
                      <a:pt x="383286" y="513969"/>
                    </a:lnTo>
                    <a:lnTo>
                      <a:pt x="131572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415544" y="63500"/>
                <a:ext cx="307086" cy="662559"/>
              </a:xfrm>
              <a:custGeom>
                <a:avLst/>
                <a:gdLst/>
                <a:ahLst/>
                <a:cxnLst/>
                <a:rect l="l" t="t" r="r" b="b"/>
                <a:pathLst>
                  <a:path w="307086" h="662559">
                    <a:moveTo>
                      <a:pt x="0" y="344297"/>
                    </a:moveTo>
                    <a:lnTo>
                      <a:pt x="64389" y="463296"/>
                    </a:lnTo>
                    <a:lnTo>
                      <a:pt x="183388" y="178689"/>
                    </a:lnTo>
                    <a:lnTo>
                      <a:pt x="183388" y="662559"/>
                    </a:lnTo>
                    <a:lnTo>
                      <a:pt x="307086" y="662559"/>
                    </a:lnTo>
                    <a:lnTo>
                      <a:pt x="307086" y="0"/>
                    </a:lnTo>
                    <a:lnTo>
                      <a:pt x="148971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902709" y="1095996"/>
              <a:ext cx="253460" cy="279727"/>
              <a:chOff x="0" y="0"/>
              <a:chExt cx="713232" cy="78714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63500" y="90932"/>
                <a:ext cx="354965" cy="632714"/>
              </a:xfrm>
              <a:custGeom>
                <a:avLst/>
                <a:gdLst/>
                <a:ahLst/>
                <a:cxnLst/>
                <a:rect l="l" t="t" r="r" b="b"/>
                <a:pathLst>
                  <a:path w="354965" h="632714">
                    <a:moveTo>
                      <a:pt x="196088" y="383794"/>
                    </a:moveTo>
                    <a:lnTo>
                      <a:pt x="259588" y="179832"/>
                    </a:lnTo>
                    <a:lnTo>
                      <a:pt x="203835" y="0"/>
                    </a:lnTo>
                    <a:lnTo>
                      <a:pt x="0" y="632714"/>
                    </a:lnTo>
                    <a:lnTo>
                      <a:pt x="117221" y="632714"/>
                    </a:lnTo>
                    <a:lnTo>
                      <a:pt x="165481" y="478028"/>
                    </a:lnTo>
                    <a:lnTo>
                      <a:pt x="354965" y="478028"/>
                    </a:lnTo>
                    <a:lnTo>
                      <a:pt x="325374" y="383794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312166" y="63500"/>
                <a:ext cx="337566" cy="660146"/>
              </a:xfrm>
              <a:custGeom>
                <a:avLst/>
                <a:gdLst/>
                <a:ahLst/>
                <a:cxnLst/>
                <a:rect l="l" t="t" r="r" b="b"/>
                <a:pathLst>
                  <a:path w="337566" h="660146">
                    <a:moveTo>
                      <a:pt x="122682" y="0"/>
                    </a:moveTo>
                    <a:lnTo>
                      <a:pt x="0" y="0"/>
                    </a:lnTo>
                    <a:lnTo>
                      <a:pt x="205994" y="660146"/>
                    </a:lnTo>
                    <a:lnTo>
                      <a:pt x="337566" y="660146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457406" y="0"/>
              <a:ext cx="892967" cy="975487"/>
            </a:xfrm>
            <a:custGeom>
              <a:avLst/>
              <a:gdLst/>
              <a:ahLst/>
              <a:cxnLst/>
              <a:rect l="l" t="t" r="r" b="b"/>
              <a:pathLst>
                <a:path w="892967" h="975487">
                  <a:moveTo>
                    <a:pt x="0" y="0"/>
                  </a:moveTo>
                  <a:lnTo>
                    <a:pt x="892967" y="0"/>
                  </a:lnTo>
                  <a:lnTo>
                    <a:pt x="892967" y="975487"/>
                  </a:lnTo>
                  <a:lnTo>
                    <a:pt x="0" y="975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1223521" y="1095765"/>
              <a:ext cx="236228" cy="280001"/>
              <a:chOff x="0" y="0"/>
              <a:chExt cx="664731" cy="78792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67691" y="65151"/>
                <a:ext cx="531114" cy="659257"/>
              </a:xfrm>
              <a:custGeom>
                <a:avLst/>
                <a:gdLst/>
                <a:ahLst/>
                <a:cxnLst/>
                <a:rect l="l" t="t" r="r" b="b"/>
                <a:pathLst>
                  <a:path w="531114" h="659257">
                    <a:moveTo>
                      <a:pt x="0" y="0"/>
                    </a:moveTo>
                    <a:lnTo>
                      <a:pt x="386842" y="659257"/>
                    </a:lnTo>
                    <a:lnTo>
                      <a:pt x="531114" y="659257"/>
                    </a:lnTo>
                    <a:lnTo>
                      <a:pt x="139954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63500" y="167894"/>
                <a:ext cx="116459" cy="555752"/>
              </a:xfrm>
              <a:custGeom>
                <a:avLst/>
                <a:gdLst/>
                <a:ahLst/>
                <a:cxnLst/>
                <a:rect l="l" t="t" r="r" b="b"/>
                <a:pathLst>
                  <a:path w="116459" h="555752">
                    <a:moveTo>
                      <a:pt x="0" y="555752"/>
                    </a:moveTo>
                    <a:lnTo>
                      <a:pt x="116459" y="555752"/>
                    </a:lnTo>
                    <a:lnTo>
                      <a:pt x="116459" y="189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486537" y="63500"/>
                <a:ext cx="114808" cy="559562"/>
              </a:xfrm>
              <a:custGeom>
                <a:avLst/>
                <a:gdLst/>
                <a:ahLst/>
                <a:cxnLst/>
                <a:rect l="l" t="t" r="r" b="b"/>
                <a:pathLst>
                  <a:path w="114808" h="559562">
                    <a:moveTo>
                      <a:pt x="0" y="365379"/>
                    </a:moveTo>
                    <a:lnTo>
                      <a:pt x="114808" y="559562"/>
                    </a:lnTo>
                    <a:lnTo>
                      <a:pt x="1148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1534149" y="1092144"/>
              <a:ext cx="273600" cy="287174"/>
              <a:chOff x="0" y="0"/>
              <a:chExt cx="769912" cy="808101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63373" y="62992"/>
                <a:ext cx="294386" cy="681736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736">
                    <a:moveTo>
                      <a:pt x="199771" y="150495"/>
                    </a:moveTo>
                    <a:cubicBezTo>
                      <a:pt x="224282" y="127000"/>
                      <a:pt x="255270" y="111506"/>
                      <a:pt x="293370" y="101600"/>
                    </a:cubicBezTo>
                    <a:lnTo>
                      <a:pt x="294386" y="1778"/>
                    </a:lnTo>
                    <a:cubicBezTo>
                      <a:pt x="288036" y="254"/>
                      <a:pt x="277241" y="0"/>
                      <a:pt x="260350" y="2159"/>
                    </a:cubicBezTo>
                    <a:cubicBezTo>
                      <a:pt x="243205" y="4445"/>
                      <a:pt x="219837" y="9398"/>
                      <a:pt x="191770" y="22098"/>
                    </a:cubicBezTo>
                    <a:cubicBezTo>
                      <a:pt x="163449" y="34798"/>
                      <a:pt x="130429" y="55372"/>
                      <a:pt x="101219" y="81788"/>
                    </a:cubicBezTo>
                    <a:cubicBezTo>
                      <a:pt x="72009" y="108204"/>
                      <a:pt x="46863" y="140208"/>
                      <a:pt x="28829" y="184404"/>
                    </a:cubicBezTo>
                    <a:cubicBezTo>
                      <a:pt x="10922" y="228600"/>
                      <a:pt x="254" y="284734"/>
                      <a:pt x="127" y="337058"/>
                    </a:cubicBezTo>
                    <a:cubicBezTo>
                      <a:pt x="0" y="389382"/>
                      <a:pt x="10287" y="438150"/>
                      <a:pt x="25908" y="482727"/>
                    </a:cubicBezTo>
                    <a:cubicBezTo>
                      <a:pt x="41529" y="527304"/>
                      <a:pt x="62611" y="567563"/>
                      <a:pt x="90043" y="597154"/>
                    </a:cubicBezTo>
                    <a:cubicBezTo>
                      <a:pt x="117475" y="626745"/>
                      <a:pt x="151384" y="645668"/>
                      <a:pt x="186055" y="659130"/>
                    </a:cubicBezTo>
                    <a:cubicBezTo>
                      <a:pt x="220726" y="672592"/>
                      <a:pt x="255905" y="680593"/>
                      <a:pt x="293497" y="681736"/>
                    </a:cubicBezTo>
                    <a:lnTo>
                      <a:pt x="294005" y="577596"/>
                    </a:lnTo>
                    <a:cubicBezTo>
                      <a:pt x="282956" y="578485"/>
                      <a:pt x="271272" y="577342"/>
                      <a:pt x="258826" y="573786"/>
                    </a:cubicBezTo>
                    <a:cubicBezTo>
                      <a:pt x="246253" y="570103"/>
                      <a:pt x="233045" y="564261"/>
                      <a:pt x="219837" y="554609"/>
                    </a:cubicBezTo>
                    <a:cubicBezTo>
                      <a:pt x="206629" y="544957"/>
                      <a:pt x="193675" y="531495"/>
                      <a:pt x="180721" y="515239"/>
                    </a:cubicBezTo>
                    <a:cubicBezTo>
                      <a:pt x="168021" y="498856"/>
                      <a:pt x="155448" y="479806"/>
                      <a:pt x="146304" y="450723"/>
                    </a:cubicBezTo>
                    <a:cubicBezTo>
                      <a:pt x="137160" y="421640"/>
                      <a:pt x="131445" y="382524"/>
                      <a:pt x="130937" y="345186"/>
                    </a:cubicBezTo>
                    <a:cubicBezTo>
                      <a:pt x="130302" y="307721"/>
                      <a:pt x="134620" y="271907"/>
                      <a:pt x="145796" y="238633"/>
                    </a:cubicBezTo>
                    <a:cubicBezTo>
                      <a:pt x="156972" y="205359"/>
                      <a:pt x="175260" y="174117"/>
                      <a:pt x="199771" y="150749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412115" y="62865"/>
                <a:ext cx="294386" cy="681609"/>
              </a:xfrm>
              <a:custGeom>
                <a:avLst/>
                <a:gdLst/>
                <a:ahLst/>
                <a:cxnLst/>
                <a:rect l="l" t="t" r="r" b="b"/>
                <a:pathLst>
                  <a:path w="294386" h="681609">
                    <a:moveTo>
                      <a:pt x="193167" y="81915"/>
                    </a:moveTo>
                    <a:cubicBezTo>
                      <a:pt x="163957" y="55626"/>
                      <a:pt x="130810" y="34925"/>
                      <a:pt x="102616" y="22225"/>
                    </a:cubicBezTo>
                    <a:cubicBezTo>
                      <a:pt x="74422" y="9525"/>
                      <a:pt x="51181" y="4572"/>
                      <a:pt x="34036" y="2286"/>
                    </a:cubicBezTo>
                    <a:cubicBezTo>
                      <a:pt x="17018" y="0"/>
                      <a:pt x="6350" y="381"/>
                      <a:pt x="0" y="2032"/>
                    </a:cubicBezTo>
                    <a:lnTo>
                      <a:pt x="1016" y="101727"/>
                    </a:lnTo>
                    <a:cubicBezTo>
                      <a:pt x="38989" y="111633"/>
                      <a:pt x="69977" y="127254"/>
                      <a:pt x="94488" y="150622"/>
                    </a:cubicBezTo>
                    <a:cubicBezTo>
                      <a:pt x="118999" y="173990"/>
                      <a:pt x="137287" y="205105"/>
                      <a:pt x="148463" y="238379"/>
                    </a:cubicBezTo>
                    <a:cubicBezTo>
                      <a:pt x="159766" y="271780"/>
                      <a:pt x="164211" y="307594"/>
                      <a:pt x="163449" y="344932"/>
                    </a:cubicBezTo>
                    <a:cubicBezTo>
                      <a:pt x="162814" y="382397"/>
                      <a:pt x="157099" y="421513"/>
                      <a:pt x="148082" y="450596"/>
                    </a:cubicBezTo>
                    <a:cubicBezTo>
                      <a:pt x="139065" y="479806"/>
                      <a:pt x="126492" y="498856"/>
                      <a:pt x="113538" y="515112"/>
                    </a:cubicBezTo>
                    <a:cubicBezTo>
                      <a:pt x="100584" y="531368"/>
                      <a:pt x="87630" y="544830"/>
                      <a:pt x="74549" y="554482"/>
                    </a:cubicBezTo>
                    <a:cubicBezTo>
                      <a:pt x="61341" y="564134"/>
                      <a:pt x="48006" y="570230"/>
                      <a:pt x="35560" y="573659"/>
                    </a:cubicBezTo>
                    <a:lnTo>
                      <a:pt x="381" y="577469"/>
                    </a:lnTo>
                    <a:lnTo>
                      <a:pt x="762" y="681609"/>
                    </a:lnTo>
                    <a:cubicBezTo>
                      <a:pt x="38354" y="680593"/>
                      <a:pt x="73787" y="672592"/>
                      <a:pt x="108331" y="659003"/>
                    </a:cubicBezTo>
                    <a:cubicBezTo>
                      <a:pt x="142875" y="645414"/>
                      <a:pt x="176784" y="626618"/>
                      <a:pt x="204343" y="597027"/>
                    </a:cubicBezTo>
                    <a:cubicBezTo>
                      <a:pt x="231648" y="567436"/>
                      <a:pt x="252730" y="527177"/>
                      <a:pt x="268351" y="482600"/>
                    </a:cubicBezTo>
                    <a:cubicBezTo>
                      <a:pt x="283972" y="438023"/>
                      <a:pt x="294386" y="389382"/>
                      <a:pt x="294259" y="336931"/>
                    </a:cubicBezTo>
                    <a:cubicBezTo>
                      <a:pt x="294132" y="284353"/>
                      <a:pt x="283464" y="228346"/>
                      <a:pt x="265430" y="184277"/>
                    </a:cubicBezTo>
                    <a:cubicBezTo>
                      <a:pt x="247523" y="140081"/>
                      <a:pt x="222250" y="107950"/>
                      <a:pt x="193040" y="81534"/>
                    </a:cubicBezTo>
                  </a:path>
                </a:pathLst>
              </a:custGeom>
              <a:solidFill>
                <a:srgbClr val="1A4E93"/>
              </a:solidFill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31" name="Group 31"/>
          <p:cNvGrpSpPr/>
          <p:nvPr/>
        </p:nvGrpSpPr>
        <p:grpSpPr>
          <a:xfrm>
            <a:off x="4561644" y="4652626"/>
            <a:ext cx="8626330" cy="3243783"/>
            <a:chOff x="0" y="0"/>
            <a:chExt cx="11501774" cy="4325045"/>
          </a:xfrm>
        </p:grpSpPr>
        <p:sp>
          <p:nvSpPr>
            <p:cNvPr id="32" name="Freeform 32"/>
            <p:cNvSpPr/>
            <p:nvPr/>
          </p:nvSpPr>
          <p:spPr>
            <a:xfrm>
              <a:off x="2413286" y="390053"/>
              <a:ext cx="8216802" cy="3594851"/>
            </a:xfrm>
            <a:custGeom>
              <a:avLst/>
              <a:gdLst/>
              <a:ahLst/>
              <a:cxnLst/>
              <a:rect l="l" t="t" r="r" b="b"/>
              <a:pathLst>
                <a:path w="8216802" h="3594851">
                  <a:moveTo>
                    <a:pt x="0" y="0"/>
                  </a:moveTo>
                  <a:lnTo>
                    <a:pt x="8216802" y="0"/>
                  </a:lnTo>
                  <a:lnTo>
                    <a:pt x="8216802" y="3594851"/>
                  </a:lnTo>
                  <a:lnTo>
                    <a:pt x="0" y="3594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4768832" y="938112"/>
              <a:ext cx="2142347" cy="2120707"/>
            </a:xfrm>
            <a:custGeom>
              <a:avLst/>
              <a:gdLst/>
              <a:ahLst/>
              <a:cxnLst/>
              <a:rect l="l" t="t" r="r" b="b"/>
              <a:pathLst>
                <a:path w="2142347" h="2120707">
                  <a:moveTo>
                    <a:pt x="0" y="0"/>
                  </a:moveTo>
                  <a:lnTo>
                    <a:pt x="2142347" y="0"/>
                  </a:lnTo>
                  <a:lnTo>
                    <a:pt x="2142347" y="2120707"/>
                  </a:lnTo>
                  <a:lnTo>
                    <a:pt x="0" y="21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8436141" y="1290377"/>
              <a:ext cx="3065633" cy="3034667"/>
            </a:xfrm>
            <a:custGeom>
              <a:avLst/>
              <a:gdLst/>
              <a:ahLst/>
              <a:cxnLst/>
              <a:rect l="l" t="t" r="r" b="b"/>
              <a:pathLst>
                <a:path w="3065633" h="3034667">
                  <a:moveTo>
                    <a:pt x="0" y="0"/>
                  </a:moveTo>
                  <a:lnTo>
                    <a:pt x="3065633" y="0"/>
                  </a:lnTo>
                  <a:lnTo>
                    <a:pt x="3065633" y="3034668"/>
                  </a:lnTo>
                  <a:lnTo>
                    <a:pt x="0" y="3034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183803"/>
              <a:ext cx="2413286" cy="726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9"/>
                </a:lnSpc>
              </a:pPr>
              <a:r>
                <a:rPr lang="en-US" sz="1715" spc="15">
                  <a:solidFill>
                    <a:srgbClr val="1A4E93"/>
                  </a:solidFill>
                  <a:latin typeface="Garet"/>
                  <a:ea typeface="Garet"/>
                  <a:cs typeface="Garet"/>
                  <a:sym typeface="Garet"/>
                </a:rPr>
                <a:t>Energy charged damper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868679" y="-19050"/>
              <a:ext cx="10237029" cy="358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9"/>
                </a:lnSpc>
              </a:pPr>
              <a:r>
                <a:rPr lang="en-US" sz="1715" b="1" spc="15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Soft berthing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1184847" y="1770840"/>
            <a:ext cx="6441587" cy="7626406"/>
            <a:chOff x="0" y="0"/>
            <a:chExt cx="8588783" cy="1016854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588783" cy="6860291"/>
            </a:xfrm>
            <a:custGeom>
              <a:avLst/>
              <a:gdLst/>
              <a:ahLst/>
              <a:cxnLst/>
              <a:rect l="l" t="t" r="r" b="b"/>
              <a:pathLst>
                <a:path w="8588783" h="6860291">
                  <a:moveTo>
                    <a:pt x="0" y="0"/>
                  </a:moveTo>
                  <a:lnTo>
                    <a:pt x="8588783" y="0"/>
                  </a:lnTo>
                  <a:lnTo>
                    <a:pt x="8588783" y="6860291"/>
                  </a:lnTo>
                  <a:lnTo>
                    <a:pt x="0" y="6860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2080967" y="7311577"/>
              <a:ext cx="4832037" cy="2856965"/>
            </a:xfrm>
            <a:custGeom>
              <a:avLst/>
              <a:gdLst/>
              <a:ahLst/>
              <a:cxnLst/>
              <a:rect l="l" t="t" r="r" b="b"/>
              <a:pathLst>
                <a:path w="4832037" h="2856965">
                  <a:moveTo>
                    <a:pt x="0" y="0"/>
                  </a:moveTo>
                  <a:lnTo>
                    <a:pt x="4832036" y="0"/>
                  </a:lnTo>
                  <a:lnTo>
                    <a:pt x="4832036" y="2856965"/>
                  </a:lnTo>
                  <a:lnTo>
                    <a:pt x="0" y="2856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46069" y="7086560"/>
            <a:ext cx="7677772" cy="2937182"/>
            <a:chOff x="0" y="0"/>
            <a:chExt cx="10237029" cy="3916242"/>
          </a:xfrm>
        </p:grpSpPr>
        <p:sp>
          <p:nvSpPr>
            <p:cNvPr id="41" name="Freeform 41"/>
            <p:cNvSpPr/>
            <p:nvPr/>
          </p:nvSpPr>
          <p:spPr>
            <a:xfrm>
              <a:off x="1660777" y="230393"/>
              <a:ext cx="1534258" cy="3531825"/>
            </a:xfrm>
            <a:custGeom>
              <a:avLst/>
              <a:gdLst/>
              <a:ahLst/>
              <a:cxnLst/>
              <a:rect l="l" t="t" r="r" b="b"/>
              <a:pathLst>
                <a:path w="1534258" h="3531825">
                  <a:moveTo>
                    <a:pt x="0" y="0"/>
                  </a:moveTo>
                  <a:lnTo>
                    <a:pt x="1534258" y="0"/>
                  </a:lnTo>
                  <a:lnTo>
                    <a:pt x="1534258" y="3531825"/>
                  </a:lnTo>
                  <a:lnTo>
                    <a:pt x="0" y="3531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435555" b="-557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3195035" y="230393"/>
              <a:ext cx="4266981" cy="3685849"/>
            </a:xfrm>
            <a:custGeom>
              <a:avLst/>
              <a:gdLst/>
              <a:ahLst/>
              <a:cxnLst/>
              <a:rect l="l" t="t" r="r" b="b"/>
              <a:pathLst>
                <a:path w="4266981" h="3685849">
                  <a:moveTo>
                    <a:pt x="0" y="0"/>
                  </a:moveTo>
                  <a:lnTo>
                    <a:pt x="4266980" y="0"/>
                  </a:lnTo>
                  <a:lnTo>
                    <a:pt x="4266980" y="3685849"/>
                  </a:lnTo>
                  <a:lnTo>
                    <a:pt x="0" y="3685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7618" r="-44949" b="-1164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10237029" cy="358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9"/>
                </a:lnSpc>
              </a:pPr>
              <a:r>
                <a:rPr lang="en-US" sz="1715" b="1" spc="15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Ship at rest</a:t>
              </a:r>
            </a:p>
          </p:txBody>
        </p:sp>
        <p:sp>
          <p:nvSpPr>
            <p:cNvPr id="44" name="Freeform 44"/>
            <p:cNvSpPr/>
            <p:nvPr/>
          </p:nvSpPr>
          <p:spPr>
            <a:xfrm>
              <a:off x="4302895" y="1087805"/>
              <a:ext cx="1991138" cy="1971026"/>
            </a:xfrm>
            <a:custGeom>
              <a:avLst/>
              <a:gdLst/>
              <a:ahLst/>
              <a:cxnLst/>
              <a:rect l="l" t="t" r="r" b="b"/>
              <a:pathLst>
                <a:path w="1991138" h="1971026">
                  <a:moveTo>
                    <a:pt x="0" y="0"/>
                  </a:moveTo>
                  <a:lnTo>
                    <a:pt x="1991138" y="0"/>
                  </a:lnTo>
                  <a:lnTo>
                    <a:pt x="1991138" y="1971026"/>
                  </a:lnTo>
                  <a:lnTo>
                    <a:pt x="0" y="1971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762688" y="3371763"/>
            <a:ext cx="4391845" cy="5401952"/>
            <a:chOff x="0" y="0"/>
            <a:chExt cx="5855793" cy="720260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082040" cy="1082040"/>
            </a:xfrm>
            <a:custGeom>
              <a:avLst/>
              <a:gdLst/>
              <a:ahLst/>
              <a:cxnLst/>
              <a:rect l="l" t="t" r="r" b="b"/>
              <a:pathLst>
                <a:path w="1082040" h="1082040">
                  <a:moveTo>
                    <a:pt x="0" y="0"/>
                  </a:moveTo>
                  <a:lnTo>
                    <a:pt x="1082040" y="0"/>
                  </a:lnTo>
                  <a:lnTo>
                    <a:pt x="1082040" y="1082040"/>
                  </a:lnTo>
                  <a:lnTo>
                    <a:pt x="0" y="1082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1192081" y="5727173"/>
              <a:ext cx="4663712" cy="1475429"/>
            </a:xfrm>
            <a:custGeom>
              <a:avLst/>
              <a:gdLst/>
              <a:ahLst/>
              <a:cxnLst/>
              <a:rect l="l" t="t" r="r" b="b"/>
              <a:pathLst>
                <a:path w="4663712" h="1475429">
                  <a:moveTo>
                    <a:pt x="0" y="0"/>
                  </a:moveTo>
                  <a:lnTo>
                    <a:pt x="4663712" y="0"/>
                  </a:lnTo>
                  <a:lnTo>
                    <a:pt x="4663712" y="1475429"/>
                  </a:lnTo>
                  <a:lnTo>
                    <a:pt x="0" y="1475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346069" y="1885607"/>
            <a:ext cx="7677772" cy="3220545"/>
            <a:chOff x="0" y="0"/>
            <a:chExt cx="10237029" cy="4294060"/>
          </a:xfrm>
        </p:grpSpPr>
        <p:sp>
          <p:nvSpPr>
            <p:cNvPr id="49" name="TextBox 49"/>
            <p:cNvSpPr txBox="1"/>
            <p:nvPr/>
          </p:nvSpPr>
          <p:spPr>
            <a:xfrm>
              <a:off x="0" y="-19050"/>
              <a:ext cx="10237029" cy="358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9"/>
                </a:lnSpc>
              </a:pPr>
              <a:r>
                <a:rPr lang="en-US" sz="1715" b="1" spc="15">
                  <a:solidFill>
                    <a:srgbClr val="1A4E93"/>
                  </a:solidFill>
                  <a:latin typeface="Garet Bold"/>
                  <a:ea typeface="Garet Bold"/>
                  <a:cs typeface="Garet Bold"/>
                  <a:sym typeface="Garet Bold"/>
                </a:rPr>
                <a:t>Docking speed</a:t>
              </a:r>
            </a:p>
          </p:txBody>
        </p:sp>
        <p:sp>
          <p:nvSpPr>
            <p:cNvPr id="50" name="Freeform 50"/>
            <p:cNvSpPr/>
            <p:nvPr/>
          </p:nvSpPr>
          <p:spPr>
            <a:xfrm>
              <a:off x="939579" y="339253"/>
              <a:ext cx="6588894" cy="3954807"/>
            </a:xfrm>
            <a:custGeom>
              <a:avLst/>
              <a:gdLst/>
              <a:ahLst/>
              <a:cxnLst/>
              <a:rect l="l" t="t" r="r" b="b"/>
              <a:pathLst>
                <a:path w="6588894" h="3954807">
                  <a:moveTo>
                    <a:pt x="0" y="0"/>
                  </a:moveTo>
                  <a:lnTo>
                    <a:pt x="6588894" y="0"/>
                  </a:lnTo>
                  <a:lnTo>
                    <a:pt x="6588894" y="3954807"/>
                  </a:lnTo>
                  <a:lnTo>
                    <a:pt x="0" y="3954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3226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AutoShape 51"/>
            <p:cNvSpPr/>
            <p:nvPr/>
          </p:nvSpPr>
          <p:spPr>
            <a:xfrm>
              <a:off x="1691638" y="827613"/>
              <a:ext cx="733482" cy="689276"/>
            </a:xfrm>
            <a:prstGeom prst="line">
              <a:avLst/>
            </a:prstGeom>
            <a:ln w="38100" cap="flat">
              <a:solidFill>
                <a:srgbClr val="1A4E93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455427"/>
              <a:ext cx="2413286" cy="358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9"/>
                </a:lnSpc>
              </a:pPr>
              <a:r>
                <a:rPr lang="en-US" sz="1715" spc="15">
                  <a:solidFill>
                    <a:srgbClr val="1A4E93"/>
                  </a:solidFill>
                  <a:latin typeface="Garet"/>
                  <a:ea typeface="Garet"/>
                  <a:cs typeface="Garet"/>
                  <a:sym typeface="Garet"/>
                </a:rPr>
                <a:t>Energy damper</a:t>
              </a: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6158467" y="515077"/>
            <a:ext cx="5432685" cy="432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9"/>
              </a:lnSpc>
            </a:pPr>
            <a:r>
              <a:rPr lang="en-US" sz="2715" b="1" spc="24">
                <a:solidFill>
                  <a:srgbClr val="1A4E93"/>
                </a:solidFill>
                <a:latin typeface="Garet Bold"/>
                <a:ea typeface="Garet Bold"/>
                <a:cs typeface="Garet Bold"/>
                <a:sym typeface="Garet Bold"/>
              </a:rPr>
              <a:t>When docking alongside...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11911634" y="6297091"/>
            <a:ext cx="1045085" cy="618967"/>
            <a:chOff x="0" y="0"/>
            <a:chExt cx="1393447" cy="825289"/>
          </a:xfrm>
        </p:grpSpPr>
        <p:sp>
          <p:nvSpPr>
            <p:cNvPr id="55" name="AutoShape 55"/>
            <p:cNvSpPr/>
            <p:nvPr/>
          </p:nvSpPr>
          <p:spPr>
            <a:xfrm flipV="1">
              <a:off x="609126" y="0"/>
              <a:ext cx="0" cy="462330"/>
            </a:xfrm>
            <a:prstGeom prst="line">
              <a:avLst/>
            </a:prstGeom>
            <a:ln w="38100" cap="flat">
              <a:solidFill>
                <a:srgbClr val="231F2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443280"/>
              <a:ext cx="1393447" cy="38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9"/>
                </a:lnSpc>
              </a:pPr>
              <a:r>
                <a:rPr lang="en-US" sz="1815" b="1" spc="16" dirty="0">
                  <a:solidFill>
                    <a:srgbClr val="231F2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1000 T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0537900" y="3135104"/>
            <a:ext cx="1249544" cy="492882"/>
            <a:chOff x="0" y="0"/>
            <a:chExt cx="1666059" cy="657176"/>
          </a:xfrm>
        </p:grpSpPr>
        <p:sp>
          <p:nvSpPr>
            <p:cNvPr id="58" name="TextBox 58"/>
            <p:cNvSpPr txBox="1"/>
            <p:nvPr/>
          </p:nvSpPr>
          <p:spPr>
            <a:xfrm>
              <a:off x="0" y="-9525"/>
              <a:ext cx="1393447" cy="325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99"/>
                </a:lnSpc>
              </a:pPr>
              <a:r>
                <a:rPr lang="en-US" sz="1615" b="1" spc="14" dirty="0">
                  <a:solidFill>
                    <a:srgbClr val="231F2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0.5 m/s</a:t>
              </a:r>
            </a:p>
          </p:txBody>
        </p:sp>
        <p:sp>
          <p:nvSpPr>
            <p:cNvPr id="59" name="AutoShape 59"/>
            <p:cNvSpPr/>
            <p:nvPr/>
          </p:nvSpPr>
          <p:spPr>
            <a:xfrm>
              <a:off x="955681" y="368935"/>
              <a:ext cx="703542" cy="270460"/>
            </a:xfrm>
            <a:prstGeom prst="line">
              <a:avLst/>
            </a:prstGeom>
            <a:ln w="38100" cap="flat">
              <a:solidFill>
                <a:srgbClr val="231F2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0" name="Group 60"/>
          <p:cNvGrpSpPr/>
          <p:nvPr/>
        </p:nvGrpSpPr>
        <p:grpSpPr>
          <a:xfrm rot="1372777">
            <a:off x="-602905" y="9495638"/>
            <a:ext cx="3717322" cy="2598552"/>
            <a:chOff x="0" y="0"/>
            <a:chExt cx="1017397" cy="7112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92ABC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58968" y="22225"/>
              <a:ext cx="699461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 rot="643752">
            <a:off x="-2696503" y="6724552"/>
            <a:ext cx="4632098" cy="4053086"/>
            <a:chOff x="0" y="0"/>
            <a:chExt cx="812800" cy="7112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A4E9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44921" tIns="44921" rIns="44921" bIns="44921" rtlCol="0" anchor="ctr"/>
            <a:lstStyle/>
            <a:p>
              <a:pPr algn="ctr">
                <a:lnSpc>
                  <a:spcPts val="2229"/>
                </a:lnSpc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6677928" y="9198809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A4E93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522</Words>
  <Application>Microsoft Office PowerPoint</Application>
  <PresentationFormat>Personnalisé</PresentationFormat>
  <Paragraphs>148</Paragraphs>
  <Slides>21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4" baseType="lpstr">
      <vt:lpstr>Garet</vt:lpstr>
      <vt:lpstr>Open Sans</vt:lpstr>
      <vt:lpstr>Arial</vt:lpstr>
      <vt:lpstr>Garet Bold</vt:lpstr>
      <vt:lpstr>Glacial Indifference Bold</vt:lpstr>
      <vt:lpstr>Garet Bold Italics</vt:lpstr>
      <vt:lpstr>Open Sauce Bold</vt:lpstr>
      <vt:lpstr>Calibri</vt:lpstr>
      <vt:lpstr>Glacial Indifference</vt:lpstr>
      <vt:lpstr>Cardo Bold</vt:lpstr>
      <vt:lpstr>Glacial Indifference Bold Italics</vt:lpstr>
      <vt:lpstr>Garet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Yachting Nice</dc:title>
  <dc:creator>Quentin Demoulin</dc:creator>
  <cp:lastModifiedBy>Emile Favre</cp:lastModifiedBy>
  <cp:revision>3</cp:revision>
  <dcterms:created xsi:type="dcterms:W3CDTF">2006-08-16T00:00:00Z</dcterms:created>
  <dcterms:modified xsi:type="dcterms:W3CDTF">2025-06-13T15:17:21Z</dcterms:modified>
  <dc:identifier>DAGqIDNoxuE</dc:identifier>
</cp:coreProperties>
</file>