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60" r:id="rId2"/>
    <p:sldMasterId id="2147483684" r:id="rId3"/>
  </p:sldMasterIdLst>
  <p:notesMasterIdLst>
    <p:notesMasterId r:id="rId14"/>
  </p:notesMasterIdLst>
  <p:sldIdLst>
    <p:sldId id="257" r:id="rId4"/>
    <p:sldId id="529" r:id="rId5"/>
    <p:sldId id="500" r:id="rId6"/>
    <p:sldId id="563" r:id="rId7"/>
    <p:sldId id="561" r:id="rId8"/>
    <p:sldId id="505" r:id="rId9"/>
    <p:sldId id="509" r:id="rId10"/>
    <p:sldId id="564" r:id="rId11"/>
    <p:sldId id="565" r:id="rId12"/>
    <p:sldId id="562" r:id="rId13"/>
  </p:sldIdLst>
  <p:sldSz cx="12192000" cy="6858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E600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3979" autoAdjust="0"/>
  </p:normalViewPr>
  <p:slideViewPr>
    <p:cSldViewPr>
      <p:cViewPr varScale="1">
        <p:scale>
          <a:sx n="93" d="100"/>
          <a:sy n="93" d="100"/>
        </p:scale>
        <p:origin x="2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9" y="4689515"/>
            <a:ext cx="4984962" cy="4442698"/>
          </a:xfrm>
          <a:prstGeom prst="rect">
            <a:avLst/>
          </a:prstGeom>
        </p:spPr>
        <p:txBody>
          <a:bodyPr lIns="91427" tIns="45714" rIns="91427" bIns="4571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6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8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7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76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2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00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7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3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7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8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94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0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5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5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37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51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5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16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2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2135560" y="4406901"/>
            <a:ext cx="919072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135560" y="2906713"/>
            <a:ext cx="9190725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6611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919536" y="1646045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9327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919536" y="1535112"/>
            <a:ext cx="407698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lvl="0" indent="0">
              <a:spcBef>
                <a:spcPts val="500"/>
              </a:spcBef>
              <a:buSzTx/>
              <a:buFontTx/>
              <a:buNone/>
              <a:defRPr sz="2400" b="1"/>
            </a:pPr>
            <a:r>
              <a:rPr lang="fr-FR"/>
              <a:t>Modifier les styles du texte du masque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19594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899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1991546" y="300292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6384032" y="273051"/>
            <a:ext cx="5198368" cy="5853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991544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lvl="0" indent="0">
              <a:spcBef>
                <a:spcPts val="300"/>
              </a:spcBef>
              <a:buSzTx/>
              <a:buFontTx/>
              <a:buNone/>
              <a:defRPr sz="1400"/>
            </a:pPr>
            <a:r>
              <a:rPr lang="fr-FR"/>
              <a:t>Modifier les styles du texte du masque</a:t>
            </a:r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4616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7395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642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218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2135560" y="274638"/>
            <a:ext cx="6500440" cy="5851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394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98325" y="6428602"/>
            <a:ext cx="384077" cy="27699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5491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4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67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0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1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9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97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4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7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NUL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cid:image004.png@01D64955.9B42EA7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7DCB-1F13-42DF-BB48-D40BDA54EDEA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0A35-D9F6-48F8-A8BA-EB821B705BBE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D1D6-EA43-4B7D-B8AC-79F81DDF7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2156682" y="274639"/>
            <a:ext cx="942571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2156682" y="1600201"/>
            <a:ext cx="9425718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231988" y="6400414"/>
            <a:ext cx="350414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4D698325-9511-4B97-A514-5967ED9BE762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002A7E"/>
          </a:solidFill>
          <a:ln w="25400" cap="flat">
            <a:solidFill>
              <a:srgbClr val="002A7E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52" y="0"/>
            <a:ext cx="407368" cy="6858000"/>
          </a:xfrm>
          <a:prstGeom prst="rect">
            <a:avLst/>
          </a:prstGeom>
          <a:solidFill>
            <a:srgbClr val="E60000"/>
          </a:solidFill>
          <a:ln w="25400" cap="flat">
            <a:solidFill>
              <a:srgbClr val="E6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Picture 2" descr="cid:image004.png@01D64955.9B42EA70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3" y="64340"/>
            <a:ext cx="1542185" cy="10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8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4" r:id="rId9"/>
    <p:sldLayoutId id="2147483695" r:id="rId10"/>
    <p:sldLayoutId id="2147483696" r:id="rId11"/>
  </p:sldLayoutIdLst>
  <p:transition spd="med"/>
  <p:txStyles>
    <p:titleStyle>
      <a:lvl1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Rectangle 6"/>
          <p:cNvSpPr txBox="1"/>
          <p:nvPr/>
        </p:nvSpPr>
        <p:spPr>
          <a:xfrm>
            <a:off x="1919536" y="1772816"/>
            <a:ext cx="8928992" cy="110799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sz="2400" b="1" dirty="0" err="1"/>
              <a:t>Mooring</a:t>
            </a:r>
            <a:r>
              <a:rPr lang="fr-FR" sz="2400" b="1" dirty="0"/>
              <a:t> and </a:t>
            </a:r>
            <a:r>
              <a:rPr lang="fr-FR" sz="2400" b="1" dirty="0" err="1"/>
              <a:t>anchoring</a:t>
            </a:r>
            <a:r>
              <a:rPr lang="fr-FR" sz="2400" b="1" dirty="0"/>
              <a:t> </a:t>
            </a:r>
            <a:r>
              <a:rPr lang="fr-FR" sz="2400" b="1" dirty="0" err="1"/>
              <a:t>regulations</a:t>
            </a:r>
            <a:r>
              <a:rPr lang="fr-FR" sz="2400" b="1" dirty="0"/>
              <a:t> in the French </a:t>
            </a:r>
            <a:r>
              <a:rPr lang="fr-FR" sz="2400" b="1" dirty="0" err="1"/>
              <a:t>Mediterranean</a:t>
            </a:r>
            <a:r>
              <a:rPr lang="fr-FR" sz="2400" b="1" dirty="0"/>
              <a:t>: main </a:t>
            </a:r>
            <a:r>
              <a:rPr lang="fr-FR" sz="2400" b="1" dirty="0" err="1"/>
              <a:t>evolutions</a:t>
            </a:r>
            <a:r>
              <a:rPr lang="fr-FR" sz="2400" b="1" dirty="0"/>
              <a:t> for 2025 </a:t>
            </a:r>
            <a:r>
              <a:rPr lang="fr-FR" sz="2400" b="1" dirty="0" err="1"/>
              <a:t>season</a:t>
            </a:r>
            <a:endParaRPr lang="fr-FR" sz="2400" b="1" dirty="0"/>
          </a:p>
        </p:txBody>
      </p:sp>
      <p:sp>
        <p:nvSpPr>
          <p:cNvPr id="12" name="Rectangle 3"/>
          <p:cNvSpPr/>
          <p:nvPr/>
        </p:nvSpPr>
        <p:spPr>
          <a:xfrm flipV="1">
            <a:off x="3467706" y="6119585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ZoneTexte 4"/>
          <p:cNvSpPr txBox="1"/>
          <p:nvPr/>
        </p:nvSpPr>
        <p:spPr>
          <a:xfrm>
            <a:off x="5325867" y="6278178"/>
            <a:ext cx="25684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351584" y="553752"/>
            <a:ext cx="943304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/>
              <a:t>Main </a:t>
            </a:r>
            <a:r>
              <a:rPr lang="fr-FR" sz="3200" dirty="0" err="1"/>
              <a:t>references</a:t>
            </a:r>
            <a:r>
              <a:rPr lang="fr-FR" sz="3200" dirty="0"/>
              <a:t> </a:t>
            </a:r>
            <a:r>
              <a:rPr lang="fr-FR" sz="3200" dirty="0" err="1"/>
              <a:t>updated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71464" y="1916832"/>
            <a:ext cx="10310936" cy="4525963"/>
          </a:xfrm>
        </p:spPr>
        <p:txBody>
          <a:bodyPr>
            <a:normAutofit/>
          </a:bodyPr>
          <a:lstStyle/>
          <a:p>
            <a:pPr algn="just"/>
            <a:r>
              <a:rPr lang="fr-FR" sz="2100" dirty="0"/>
              <a:t>Main </a:t>
            </a:r>
            <a:r>
              <a:rPr lang="fr-FR" sz="2100" dirty="0" err="1"/>
              <a:t>rules</a:t>
            </a:r>
            <a:r>
              <a:rPr lang="fr-FR" sz="2100" dirty="0"/>
              <a:t> for </a:t>
            </a:r>
            <a:r>
              <a:rPr lang="fr-FR" sz="2100" dirty="0" err="1"/>
              <a:t>nautical</a:t>
            </a:r>
            <a:r>
              <a:rPr lang="fr-FR" sz="2100" dirty="0"/>
              <a:t> </a:t>
            </a:r>
            <a:r>
              <a:rPr lang="fr-FR" sz="2100" dirty="0" err="1"/>
              <a:t>activities</a:t>
            </a:r>
            <a:r>
              <a:rPr lang="fr-FR" sz="2100" dirty="0"/>
              <a:t> in the 300 </a:t>
            </a:r>
            <a:r>
              <a:rPr lang="fr-FR" sz="2100" dirty="0" err="1"/>
              <a:t>meters</a:t>
            </a:r>
            <a:r>
              <a:rPr lang="fr-FR" sz="2100" dirty="0"/>
              <a:t> area </a:t>
            </a:r>
            <a:r>
              <a:rPr lang="fr-FR" sz="2100" dirty="0" err="1"/>
              <a:t>from</a:t>
            </a:r>
            <a:r>
              <a:rPr lang="fr-FR" sz="2100" dirty="0"/>
              <a:t> the shore: </a:t>
            </a:r>
            <a:r>
              <a:rPr lang="fr-FR" sz="2100" b="1" dirty="0"/>
              <a:t>arrêté n°109/2024 du 30 avril 2024</a:t>
            </a:r>
          </a:p>
          <a:p>
            <a:pPr algn="just"/>
            <a:r>
              <a:rPr lang="fr-FR" sz="2100" dirty="0" err="1"/>
              <a:t>Anchoring</a:t>
            </a:r>
            <a:r>
              <a:rPr lang="fr-FR" sz="2100" dirty="0"/>
              <a:t> and </a:t>
            </a:r>
            <a:r>
              <a:rPr lang="fr-FR" sz="2100" dirty="0" err="1"/>
              <a:t>mooring</a:t>
            </a:r>
            <a:r>
              <a:rPr lang="fr-FR" sz="2100" dirty="0"/>
              <a:t> of yachts </a:t>
            </a:r>
            <a:r>
              <a:rPr lang="fr-FR" sz="2100" dirty="0" err="1"/>
              <a:t>above</a:t>
            </a:r>
            <a:r>
              <a:rPr lang="fr-FR" sz="2100" dirty="0"/>
              <a:t> 45 and 80 </a:t>
            </a:r>
            <a:r>
              <a:rPr lang="fr-FR" sz="2100" dirty="0" err="1"/>
              <a:t>meters</a:t>
            </a:r>
            <a:r>
              <a:rPr lang="fr-FR" sz="2100" dirty="0"/>
              <a:t>, </a:t>
            </a:r>
            <a:r>
              <a:rPr lang="fr-FR" sz="2100" dirty="0" err="1"/>
              <a:t>including</a:t>
            </a:r>
            <a:r>
              <a:rPr lang="fr-FR" sz="2100" dirty="0"/>
              <a:t> the </a:t>
            </a:r>
            <a:r>
              <a:rPr lang="fr-FR" sz="2100" dirty="0" err="1"/>
              <a:t>mandatory</a:t>
            </a:r>
            <a:r>
              <a:rPr lang="fr-FR" sz="2100" dirty="0"/>
              <a:t> areas of </a:t>
            </a:r>
            <a:r>
              <a:rPr lang="fr-FR" sz="2100" dirty="0" err="1"/>
              <a:t>anchoring</a:t>
            </a:r>
            <a:r>
              <a:rPr lang="fr-FR" sz="2100" dirty="0"/>
              <a:t> for all the French </a:t>
            </a:r>
            <a:r>
              <a:rPr lang="fr-FR" sz="2100" dirty="0" err="1"/>
              <a:t>Mediterranean</a:t>
            </a:r>
            <a:r>
              <a:rPr lang="fr-FR" sz="2100" dirty="0"/>
              <a:t>: </a:t>
            </a:r>
            <a:r>
              <a:rPr lang="fr-FR" sz="2100" b="1" dirty="0"/>
              <a:t>arrêté n°157/2024 modifié du 23 mai 2024</a:t>
            </a:r>
          </a:p>
          <a:p>
            <a:pPr algn="just"/>
            <a:r>
              <a:rPr lang="fr-FR" sz="2100" dirty="0"/>
              <a:t>Duration of </a:t>
            </a:r>
            <a:r>
              <a:rPr lang="fr-FR" sz="2100" dirty="0" err="1"/>
              <a:t>anchoring</a:t>
            </a:r>
            <a:r>
              <a:rPr lang="fr-FR" sz="2100" dirty="0"/>
              <a:t>: </a:t>
            </a:r>
            <a:r>
              <a:rPr lang="fr-FR" sz="2100" b="1" dirty="0"/>
              <a:t>arrêté n° 077/2025 du 15 avril 2025</a:t>
            </a:r>
          </a:p>
          <a:p>
            <a:pPr algn="just"/>
            <a:r>
              <a:rPr lang="fr-FR" sz="2100" dirty="0"/>
              <a:t>All local </a:t>
            </a:r>
            <a:r>
              <a:rPr lang="fr-FR" sz="2100" dirty="0" err="1"/>
              <a:t>regulations</a:t>
            </a:r>
            <a:r>
              <a:rPr lang="fr-FR" sz="2100" dirty="0"/>
              <a:t> of maritime </a:t>
            </a:r>
            <a:r>
              <a:rPr lang="fr-FR" sz="2100" dirty="0" err="1"/>
              <a:t>prefect</a:t>
            </a:r>
            <a:r>
              <a:rPr lang="fr-FR" sz="2100" dirty="0"/>
              <a:t> </a:t>
            </a:r>
            <a:r>
              <a:rPr lang="fr-FR" sz="2100" dirty="0" err="1"/>
              <a:t>including</a:t>
            </a:r>
            <a:r>
              <a:rPr lang="fr-FR" sz="2100" dirty="0"/>
              <a:t> the 16 </a:t>
            </a:r>
            <a:r>
              <a:rPr lang="fr-FR" sz="2100" dirty="0" err="1"/>
              <a:t>establishing</a:t>
            </a:r>
            <a:r>
              <a:rPr lang="fr-FR" sz="2100" dirty="0"/>
              <a:t> the </a:t>
            </a:r>
            <a:r>
              <a:rPr lang="fr-FR" sz="2100" dirty="0" err="1"/>
              <a:t>limit</a:t>
            </a:r>
            <a:r>
              <a:rPr lang="fr-FR" sz="2100" dirty="0"/>
              <a:t> of </a:t>
            </a:r>
            <a:r>
              <a:rPr lang="fr-FR" sz="2100" dirty="0" err="1"/>
              <a:t>anchoring</a:t>
            </a:r>
            <a:r>
              <a:rPr lang="fr-FR" sz="2100" dirty="0"/>
              <a:t> </a:t>
            </a:r>
            <a:r>
              <a:rPr lang="fr-FR" sz="2100" dirty="0" err="1"/>
              <a:t>possibility</a:t>
            </a:r>
            <a:r>
              <a:rPr lang="fr-FR" sz="2100" dirty="0"/>
              <a:t> for </a:t>
            </a:r>
            <a:r>
              <a:rPr lang="fr-FR" sz="2100" dirty="0" err="1"/>
              <a:t>boats</a:t>
            </a:r>
            <a:r>
              <a:rPr lang="fr-FR" sz="2100" dirty="0"/>
              <a:t> </a:t>
            </a:r>
            <a:r>
              <a:rPr lang="fr-FR" sz="2100" dirty="0" err="1"/>
              <a:t>above</a:t>
            </a:r>
            <a:r>
              <a:rPr lang="fr-FR" sz="2100" dirty="0"/>
              <a:t> 20 or 24 </a:t>
            </a:r>
            <a:r>
              <a:rPr lang="fr-FR" sz="2100" dirty="0" err="1"/>
              <a:t>meters</a:t>
            </a:r>
            <a:r>
              <a:rPr lang="fr-FR" sz="2100" dirty="0"/>
              <a:t> are accessible on the </a:t>
            </a:r>
            <a:r>
              <a:rPr lang="fr-FR" sz="2100" dirty="0" err="1"/>
              <a:t>website</a:t>
            </a:r>
            <a:r>
              <a:rPr lang="fr-FR" sz="2100" dirty="0"/>
              <a:t> of </a:t>
            </a:r>
            <a:r>
              <a:rPr lang="fr-FR" sz="2100" dirty="0" err="1"/>
              <a:t>prefecture</a:t>
            </a:r>
            <a:r>
              <a:rPr lang="fr-FR" sz="2100" dirty="0"/>
              <a:t> maritime de la Méditerranée</a:t>
            </a:r>
          </a:p>
          <a:p>
            <a:pPr algn="just"/>
            <a:r>
              <a:rPr lang="fr-FR" sz="2100" b="1" u="sng" dirty="0"/>
              <a:t>https://premar-mediterranee.gouv.fr/arretes</a:t>
            </a:r>
          </a:p>
          <a:p>
            <a:pPr algn="just"/>
            <a:endParaRPr lang="fr-FR" sz="2100" dirty="0"/>
          </a:p>
          <a:p>
            <a:pPr algn="just"/>
            <a:endParaRPr lang="fr-FR" sz="2100" dirty="0"/>
          </a:p>
          <a:p>
            <a:pPr algn="just"/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00853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156682" y="307531"/>
            <a:ext cx="942571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 err="1"/>
              <a:t>Bay</a:t>
            </a:r>
            <a:r>
              <a:rPr lang="fr-FR" sz="3200" dirty="0"/>
              <a:t> of </a:t>
            </a:r>
            <a:r>
              <a:rPr lang="fr-FR" sz="3200" dirty="0" err="1"/>
              <a:t>Pampelonne</a:t>
            </a:r>
            <a:r>
              <a:rPr lang="fr-FR" sz="3200" dirty="0"/>
              <a:t> new </a:t>
            </a:r>
            <a:r>
              <a:rPr lang="fr-FR" sz="3200" dirty="0" err="1"/>
              <a:t>mooring</a:t>
            </a:r>
            <a:r>
              <a:rPr lang="fr-FR" sz="3200" dirty="0"/>
              <a:t> area </a:t>
            </a:r>
            <a:r>
              <a:rPr lang="fr-FR" sz="3200" dirty="0" err="1"/>
              <a:t>from</a:t>
            </a:r>
            <a:r>
              <a:rPr lang="fr-FR" sz="3200" dirty="0"/>
              <a:t> 2025 </a:t>
            </a:r>
            <a:r>
              <a:rPr lang="fr-FR" sz="3200" dirty="0" err="1"/>
              <a:t>including</a:t>
            </a:r>
            <a:r>
              <a:rPr lang="fr-FR" sz="3200" dirty="0"/>
              <a:t> 60 </a:t>
            </a:r>
            <a:r>
              <a:rPr lang="fr-FR" sz="3200" dirty="0" err="1"/>
              <a:t>buoys</a:t>
            </a:r>
            <a:r>
              <a:rPr lang="fr-FR" sz="3200" dirty="0"/>
              <a:t> for yachts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71464" y="1220403"/>
            <a:ext cx="10310936" cy="3917031"/>
          </a:xfrm>
        </p:spPr>
        <p:txBody>
          <a:bodyPr>
            <a:noAutofit/>
          </a:bodyPr>
          <a:lstStyle/>
          <a:p>
            <a:pPr algn="just"/>
            <a:endParaRPr lang="fr-FR" sz="2100" b="1" u="sng" dirty="0"/>
          </a:p>
          <a:p>
            <a:pPr marL="0" indent="0" algn="just">
              <a:buNone/>
            </a:pPr>
            <a:endParaRPr lang="fr-FR" sz="2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8" y="1575647"/>
            <a:ext cx="969936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57989" y="355594"/>
            <a:ext cx="1093788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 err="1"/>
              <a:t>Other</a:t>
            </a:r>
            <a:r>
              <a:rPr lang="fr-FR" sz="3200" dirty="0"/>
              <a:t> new </a:t>
            </a:r>
            <a:r>
              <a:rPr lang="fr-FR" sz="3200" dirty="0" err="1"/>
              <a:t>buoy</a:t>
            </a:r>
            <a:r>
              <a:rPr lang="fr-FR" sz="3200" dirty="0"/>
              <a:t> areas </a:t>
            </a:r>
            <a:r>
              <a:rPr lang="fr-FR" sz="3200" dirty="0" err="1"/>
              <a:t>dedicated</a:t>
            </a:r>
            <a:r>
              <a:rPr lang="fr-FR" sz="3200" dirty="0"/>
              <a:t> to yachting </a:t>
            </a:r>
            <a:r>
              <a:rPr lang="fr-FR" sz="3200" dirty="0" err="1"/>
              <a:t>from</a:t>
            </a:r>
            <a:r>
              <a:rPr lang="fr-FR" sz="3200" dirty="0"/>
              <a:t> </a:t>
            </a:r>
            <a:r>
              <a:rPr lang="fr-FR" sz="3200" dirty="0" err="1"/>
              <a:t>season</a:t>
            </a:r>
            <a:r>
              <a:rPr lang="fr-FR" sz="3200" dirty="0"/>
              <a:t> of 2025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71464" y="975222"/>
            <a:ext cx="10310936" cy="4925143"/>
          </a:xfrm>
        </p:spPr>
        <p:txBody>
          <a:bodyPr>
            <a:normAutofit/>
          </a:bodyPr>
          <a:lstStyle/>
          <a:p>
            <a:pPr algn="just"/>
            <a:r>
              <a:rPr lang="fr-FR" sz="2100" dirty="0" err="1"/>
              <a:t>Bay</a:t>
            </a:r>
            <a:r>
              <a:rPr lang="fr-FR" sz="2100" dirty="0"/>
              <a:t> of Cavalière in central part of Var (Le Lavandou): 2 </a:t>
            </a:r>
            <a:r>
              <a:rPr lang="fr-FR" sz="2100" dirty="0" err="1"/>
              <a:t>buoys</a:t>
            </a:r>
            <a:r>
              <a:rPr lang="fr-FR" sz="2100" dirty="0"/>
              <a:t> of 71 </a:t>
            </a:r>
            <a:r>
              <a:rPr lang="fr-FR" sz="2100" dirty="0" err="1"/>
              <a:t>dedicated</a:t>
            </a:r>
            <a:r>
              <a:rPr lang="fr-FR" sz="2100" dirty="0"/>
              <a:t> to yachts</a:t>
            </a:r>
          </a:p>
          <a:p>
            <a:pPr marL="0" indent="0" algn="just">
              <a:buNone/>
            </a:pPr>
            <a:endParaRPr lang="fr-FR" sz="2100" dirty="0"/>
          </a:p>
          <a:p>
            <a:pPr marL="0" indent="0" algn="just">
              <a:buNone/>
            </a:pPr>
            <a:endParaRPr lang="fr-FR" sz="2100" dirty="0"/>
          </a:p>
          <a:p>
            <a:pPr marL="0" indent="0" algn="just">
              <a:buNone/>
            </a:pPr>
            <a:endParaRPr lang="fr-FR" sz="2100" dirty="0"/>
          </a:p>
          <a:p>
            <a:pPr marL="0" indent="0" algn="just">
              <a:buNone/>
            </a:pPr>
            <a:endParaRPr lang="fr-FR" sz="2100" dirty="0"/>
          </a:p>
          <a:p>
            <a:pPr marL="0" indent="0" algn="just">
              <a:buNone/>
            </a:pPr>
            <a:endParaRPr lang="fr-FR" sz="2100" dirty="0"/>
          </a:p>
        </p:txBody>
      </p:sp>
      <p:pic>
        <p:nvPicPr>
          <p:cNvPr id="7" name="Image 6" descr="\\Inf43toulonwi11\tln_tag_cecmed\AEM\DIVISION\05. SIG\Commandes de cartes\Cartes\Aout 2020\0145-0820-01-002A\Var - 83\V6\Cap Bénat-Pointe de Bonne Terrasse - V6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63552" y="1476089"/>
            <a:ext cx="7961630" cy="563499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431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76672"/>
            <a:ext cx="9073008" cy="6073980"/>
          </a:xfrm>
        </p:spPr>
      </p:pic>
    </p:spTree>
    <p:extLst>
      <p:ext uri="{BB962C8B-B14F-4D97-AF65-F5344CB8AC3E}">
        <p14:creationId xmlns:p14="http://schemas.microsoft.com/office/powerpoint/2010/main" val="14695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351584" y="553752"/>
            <a:ext cx="943304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/>
              <a:t>Ajaccio </a:t>
            </a:r>
            <a:r>
              <a:rPr lang="fr-FR" sz="3200" dirty="0" err="1"/>
              <a:t>gulf</a:t>
            </a:r>
            <a:r>
              <a:rPr lang="fr-FR" sz="3200" dirty="0"/>
              <a:t>: 2 new </a:t>
            </a:r>
            <a:r>
              <a:rPr lang="fr-FR" sz="3200" dirty="0" err="1"/>
              <a:t>buoys</a:t>
            </a:r>
            <a:r>
              <a:rPr lang="fr-FR" sz="3200" dirty="0"/>
              <a:t> </a:t>
            </a:r>
            <a:r>
              <a:rPr lang="fr-FR" sz="3200" dirty="0" err="1"/>
              <a:t>dedicated</a:t>
            </a:r>
            <a:r>
              <a:rPr lang="fr-FR" sz="3200" dirty="0"/>
              <a:t> to yachting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225036"/>
            <a:ext cx="4776614" cy="54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48492"/>
              </p:ext>
            </p:extLst>
          </p:nvPr>
        </p:nvGraphicFramePr>
        <p:xfrm>
          <a:off x="2063551" y="1202266"/>
          <a:ext cx="8096448" cy="5406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8816">
                  <a:extLst>
                    <a:ext uri="{9D8B030D-6E8A-4147-A177-3AD203B41FA5}">
                      <a16:colId xmlns:a16="http://schemas.microsoft.com/office/drawing/2014/main" val="1980291498"/>
                    </a:ext>
                  </a:extLst>
                </a:gridCol>
                <a:gridCol w="2698816">
                  <a:extLst>
                    <a:ext uri="{9D8B030D-6E8A-4147-A177-3AD203B41FA5}">
                      <a16:colId xmlns:a16="http://schemas.microsoft.com/office/drawing/2014/main" val="2571358799"/>
                    </a:ext>
                  </a:extLst>
                </a:gridCol>
                <a:gridCol w="2698816">
                  <a:extLst>
                    <a:ext uri="{9D8B030D-6E8A-4147-A177-3AD203B41FA5}">
                      <a16:colId xmlns:a16="http://schemas.microsoft.com/office/drawing/2014/main" val="2571129968"/>
                    </a:ext>
                  </a:extLst>
                </a:gridCol>
              </a:tblGrid>
              <a:tr h="538005">
                <a:tc>
                  <a:txBody>
                    <a:bodyPr/>
                    <a:lstStyle/>
                    <a:p>
                      <a:pPr algn="just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04025"/>
                  </a:ext>
                </a:extLst>
              </a:tr>
              <a:tr h="679006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Bouches-du-Rhône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2: </a:t>
                      </a:r>
                      <a:r>
                        <a:rPr lang="fr-FR" sz="1800" dirty="0" err="1"/>
                        <a:t>bay</a:t>
                      </a:r>
                      <a:r>
                        <a:rPr lang="fr-FR" sz="1800" dirty="0"/>
                        <a:t> of La Ciotat</a:t>
                      </a:r>
                      <a:r>
                        <a:rPr lang="fr-FR" sz="1800" baseline="0" dirty="0"/>
                        <a:t> * 2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33424"/>
                  </a:ext>
                </a:extLst>
              </a:tr>
              <a:tr h="908827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62: </a:t>
                      </a:r>
                      <a:r>
                        <a:rPr lang="fr-FR" sz="1800" dirty="0" err="1"/>
                        <a:t>Bay</a:t>
                      </a:r>
                      <a:r>
                        <a:rPr lang="fr-FR" sz="1800" dirty="0"/>
                        <a:t> of </a:t>
                      </a:r>
                      <a:r>
                        <a:rPr lang="fr-FR" sz="1800" dirty="0" err="1"/>
                        <a:t>Pampelonne</a:t>
                      </a:r>
                      <a:r>
                        <a:rPr lang="fr-FR" sz="1800" dirty="0"/>
                        <a:t> *</a:t>
                      </a:r>
                      <a:r>
                        <a:rPr lang="fr-FR" sz="1800" baseline="0" dirty="0"/>
                        <a:t> 60 + </a:t>
                      </a:r>
                      <a:r>
                        <a:rPr lang="fr-FR" sz="1800" baseline="0" dirty="0" err="1"/>
                        <a:t>Bay</a:t>
                      </a:r>
                      <a:r>
                        <a:rPr lang="fr-FR" sz="1800" baseline="0" dirty="0"/>
                        <a:t> of Cavalière * 2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2768"/>
                  </a:ext>
                </a:extLst>
              </a:tr>
              <a:tr h="1379586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Alpes-Maritimes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11: </a:t>
                      </a:r>
                      <a:r>
                        <a:rPr lang="fr-FR" sz="1800" dirty="0" err="1"/>
                        <a:t>bay</a:t>
                      </a:r>
                      <a:r>
                        <a:rPr lang="fr-FR" sz="1800" baseline="0" dirty="0"/>
                        <a:t> of Eze * 3 + </a:t>
                      </a:r>
                      <a:r>
                        <a:rPr lang="fr-FR" sz="1800" baseline="0" dirty="0" err="1"/>
                        <a:t>bay</a:t>
                      </a:r>
                      <a:r>
                        <a:rPr lang="fr-FR" sz="1800" baseline="0" dirty="0"/>
                        <a:t> of Villefranche * 2 + golfe Juan * 2 + </a:t>
                      </a:r>
                      <a:r>
                        <a:rPr lang="fr-FR" sz="1800" baseline="0" dirty="0" err="1"/>
                        <a:t>north</a:t>
                      </a:r>
                      <a:r>
                        <a:rPr lang="fr-FR" sz="1800" baseline="0" dirty="0"/>
                        <a:t> and </a:t>
                      </a:r>
                      <a:r>
                        <a:rPr lang="fr-FR" sz="1800" baseline="0" dirty="0" err="1"/>
                        <a:t>south</a:t>
                      </a:r>
                      <a:r>
                        <a:rPr lang="fr-FR" sz="1800" baseline="0" dirty="0"/>
                        <a:t> Island Sainte-Marguerite in Cannes * 4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753457"/>
                  </a:ext>
                </a:extLst>
              </a:tr>
              <a:tr h="908827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Corse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15: </a:t>
                      </a:r>
                      <a:r>
                        <a:rPr lang="fr-FR" sz="1800" dirty="0" err="1"/>
                        <a:t>gulf</a:t>
                      </a:r>
                      <a:r>
                        <a:rPr lang="fr-FR" sz="1800" baseline="0" dirty="0"/>
                        <a:t> of </a:t>
                      </a:r>
                      <a:r>
                        <a:rPr lang="fr-FR" sz="1800" baseline="0" dirty="0" err="1"/>
                        <a:t>Sant’Amanza</a:t>
                      </a:r>
                      <a:r>
                        <a:rPr lang="fr-FR" sz="1800" baseline="0" dirty="0"/>
                        <a:t> * 15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18 = + Ajaccio Gulf * 2 + </a:t>
                      </a:r>
                      <a:r>
                        <a:rPr lang="fr-FR" sz="1800" dirty="0" err="1"/>
                        <a:t>bay</a:t>
                      </a:r>
                      <a:r>
                        <a:rPr lang="fr-FR" sz="1800" dirty="0"/>
                        <a:t> of Saint-Florent *</a:t>
                      </a:r>
                      <a:r>
                        <a:rPr lang="fr-FR" sz="1800" baseline="0" dirty="0"/>
                        <a:t> 1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937788"/>
                  </a:ext>
                </a:extLst>
              </a:tr>
              <a:tr h="908827">
                <a:tc>
                  <a:txBody>
                    <a:bodyPr/>
                    <a:lstStyle/>
                    <a:p>
                      <a:pPr algn="just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/>
                        <a:t>65 new </a:t>
                      </a:r>
                      <a:r>
                        <a:rPr lang="fr-FR" sz="1800" dirty="0" err="1"/>
                        <a:t>buoys</a:t>
                      </a:r>
                      <a:r>
                        <a:rPr lang="fr-FR" sz="1800" dirty="0"/>
                        <a:t> = 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6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flipV="1">
            <a:off x="2495600" y="863001"/>
            <a:ext cx="5724638" cy="45719"/>
          </a:xfrm>
          <a:prstGeom prst="rect">
            <a:avLst/>
          </a:prstGeom>
          <a:solidFill>
            <a:srgbClr val="002A7E"/>
          </a:solidFill>
          <a:ln w="25400">
            <a:solidFill>
              <a:srgbClr val="002A7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8340" y="341988"/>
            <a:ext cx="1065718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dirty="0"/>
              <a:t>Main </a:t>
            </a:r>
            <a:r>
              <a:rPr lang="fr-FR" sz="3200" dirty="0" err="1"/>
              <a:t>evolutions</a:t>
            </a:r>
            <a:r>
              <a:rPr lang="fr-FR" sz="3200" dirty="0"/>
              <a:t> about </a:t>
            </a:r>
            <a:r>
              <a:rPr lang="fr-FR" sz="3200" dirty="0" err="1"/>
              <a:t>mooring</a:t>
            </a:r>
            <a:r>
              <a:rPr lang="fr-FR" sz="3200" dirty="0"/>
              <a:t> and </a:t>
            </a:r>
            <a:r>
              <a:rPr lang="fr-FR" sz="3200" dirty="0" err="1"/>
              <a:t>anchorage</a:t>
            </a:r>
            <a:r>
              <a:rPr lang="fr-FR" sz="3200" dirty="0"/>
              <a:t> areas for yachts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71464" y="1052736"/>
            <a:ext cx="10310936" cy="4525963"/>
          </a:xfrm>
        </p:spPr>
        <p:txBody>
          <a:bodyPr>
            <a:normAutofit/>
          </a:bodyPr>
          <a:lstStyle/>
          <a:p>
            <a:pPr algn="just"/>
            <a:r>
              <a:rPr lang="fr-FR" sz="2100" dirty="0"/>
              <a:t>Extension of the area </a:t>
            </a:r>
            <a:r>
              <a:rPr lang="fr-FR" sz="2100" dirty="0" err="1"/>
              <a:t>forbidden</a:t>
            </a:r>
            <a:r>
              <a:rPr lang="fr-FR" sz="2100" dirty="0"/>
              <a:t> to </a:t>
            </a:r>
            <a:r>
              <a:rPr lang="fr-FR" sz="2100" dirty="0" err="1"/>
              <a:t>dynamic</a:t>
            </a:r>
            <a:r>
              <a:rPr lang="fr-FR" sz="2100" dirty="0"/>
              <a:t> </a:t>
            </a:r>
            <a:r>
              <a:rPr lang="fr-FR" sz="2100" dirty="0" err="1"/>
              <a:t>positioning</a:t>
            </a:r>
            <a:r>
              <a:rPr lang="fr-FR" sz="2100" dirty="0"/>
              <a:t> </a:t>
            </a:r>
            <a:r>
              <a:rPr lang="fr-FR" sz="2100" dirty="0" err="1"/>
              <a:t>around</a:t>
            </a:r>
            <a:r>
              <a:rPr lang="fr-FR" sz="2100" dirty="0"/>
              <a:t> the </a:t>
            </a:r>
            <a:r>
              <a:rPr lang="fr-FR" sz="2100" dirty="0" err="1"/>
              <a:t>islands</a:t>
            </a:r>
            <a:r>
              <a:rPr lang="fr-FR" sz="2100" dirty="0"/>
              <a:t> of Porquerolles and Port-Cros</a:t>
            </a:r>
          </a:p>
          <a:p>
            <a:pPr algn="just"/>
            <a:endParaRPr lang="fr-FR" sz="2100" dirty="0"/>
          </a:p>
          <a:p>
            <a:pPr marL="0" indent="0" algn="just">
              <a:buNone/>
            </a:pPr>
            <a:endParaRPr lang="fr-FR" sz="2100" dirty="0"/>
          </a:p>
        </p:txBody>
      </p:sp>
      <p:pic>
        <p:nvPicPr>
          <p:cNvPr id="7" name="Image 6" descr="\\Inf43toulonwi11\tln_tag_cecmed\AEM\DIVISION\05. SIG\Commandes de cartes\Cartes\Aout 2020\0145-0820-01-002A\Var - 83\V6\Cap Bénat-Pointe de Bonne Terrasse - V6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07568" y="1772816"/>
            <a:ext cx="7992888" cy="482453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4321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84" y="1268760"/>
            <a:ext cx="8219780" cy="53571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49142" y="188640"/>
            <a:ext cx="90246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err="1"/>
              <a:t>Reduction</a:t>
            </a:r>
            <a:r>
              <a:rPr lang="fr-FR" sz="2800" dirty="0"/>
              <a:t> of the South-East part of the </a:t>
            </a:r>
            <a:r>
              <a:rPr lang="fr-FR" sz="2800" dirty="0" err="1"/>
              <a:t>mandatory</a:t>
            </a:r>
            <a:r>
              <a:rPr lang="fr-FR" sz="2800" dirty="0"/>
              <a:t> </a:t>
            </a:r>
            <a:r>
              <a:rPr lang="fr-FR" sz="2800" dirty="0" err="1"/>
              <a:t>mooring</a:t>
            </a:r>
            <a:r>
              <a:rPr lang="fr-FR" sz="2800" dirty="0"/>
              <a:t> area for yachts of more </a:t>
            </a:r>
            <a:r>
              <a:rPr lang="fr-FR" sz="2800" dirty="0" err="1"/>
              <a:t>than</a:t>
            </a:r>
            <a:r>
              <a:rPr lang="fr-FR" sz="2800" dirty="0"/>
              <a:t> 80 </a:t>
            </a:r>
            <a:r>
              <a:rPr lang="fr-FR" sz="2800" dirty="0" err="1"/>
              <a:t>meters</a:t>
            </a:r>
            <a:r>
              <a:rPr lang="fr-FR" sz="2800" dirty="0"/>
              <a:t> in the East of Cannes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25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457199"/>
            <a:ext cx="9806880" cy="1143001"/>
          </a:xfrm>
        </p:spPr>
        <p:txBody>
          <a:bodyPr>
            <a:noAutofit/>
          </a:bodyPr>
          <a:lstStyle/>
          <a:p>
            <a:r>
              <a:rPr lang="fr-FR" sz="2800" dirty="0"/>
              <a:t>Extension of the area </a:t>
            </a:r>
            <a:r>
              <a:rPr lang="fr-FR" sz="2800" dirty="0" err="1"/>
              <a:t>forbidden</a:t>
            </a:r>
            <a:r>
              <a:rPr lang="fr-FR" sz="2800" dirty="0"/>
              <a:t> to </a:t>
            </a:r>
            <a:r>
              <a:rPr lang="fr-FR" sz="2800" dirty="0" err="1"/>
              <a:t>anchoring</a:t>
            </a:r>
            <a:r>
              <a:rPr lang="fr-FR" sz="2800" dirty="0"/>
              <a:t> of </a:t>
            </a:r>
            <a:r>
              <a:rPr lang="fr-FR" sz="2800" dirty="0" err="1"/>
              <a:t>boats</a:t>
            </a:r>
            <a:r>
              <a:rPr lang="fr-FR" sz="2800" dirty="0"/>
              <a:t> of more </a:t>
            </a:r>
            <a:r>
              <a:rPr lang="fr-FR" sz="2800" dirty="0" err="1"/>
              <a:t>than</a:t>
            </a:r>
            <a:r>
              <a:rPr lang="fr-FR" sz="2800" dirty="0"/>
              <a:t> 20 </a:t>
            </a:r>
            <a:r>
              <a:rPr lang="fr-FR" sz="2800" dirty="0" err="1"/>
              <a:t>meters</a:t>
            </a:r>
            <a:r>
              <a:rPr lang="fr-FR" sz="2800" dirty="0"/>
              <a:t> </a:t>
            </a:r>
            <a:r>
              <a:rPr lang="fr-FR" sz="2800" dirty="0" err="1"/>
              <a:t>around</a:t>
            </a:r>
            <a:r>
              <a:rPr lang="fr-FR" sz="2800" dirty="0"/>
              <a:t> Cap d’Ail to </a:t>
            </a:r>
            <a:r>
              <a:rPr lang="fr-FR" sz="2800" dirty="0" err="1"/>
              <a:t>include</a:t>
            </a:r>
            <a:r>
              <a:rPr lang="fr-FR" sz="2800" dirty="0"/>
              <a:t> all the </a:t>
            </a:r>
            <a:r>
              <a:rPr lang="fr-FR" sz="2800" dirty="0" err="1"/>
              <a:t>MPA’s</a:t>
            </a:r>
            <a:r>
              <a:rPr lang="fr-FR" sz="2800" dirty="0"/>
              <a:t> </a:t>
            </a:r>
            <a:r>
              <a:rPr lang="fr-FR" sz="2800" dirty="0" err="1"/>
              <a:t>perimeter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82" y="1600200"/>
            <a:ext cx="8556915" cy="5037903"/>
          </a:xfrm>
        </p:spPr>
      </p:pic>
    </p:spTree>
    <p:extLst>
      <p:ext uri="{BB962C8B-B14F-4D97-AF65-F5344CB8AC3E}">
        <p14:creationId xmlns:p14="http://schemas.microsoft.com/office/powerpoint/2010/main" val="175393068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211011_NP_PREMARMED_ORSEC Maritime_CR1 ERTZSCHEID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27756</TotalTime>
  <Words>331</Words>
  <Application>Microsoft Office PowerPoint</Application>
  <PresentationFormat>Grand écran</PresentationFormat>
  <Paragraphs>36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1_Conception personnalisée</vt:lpstr>
      <vt:lpstr>Conception personnalisée</vt:lpstr>
      <vt:lpstr>20211011_NP_PREMARMED_ORSEC Maritime_CR1 ERTZSCHEID</vt:lpstr>
      <vt:lpstr>Présentation PowerPoint</vt:lpstr>
      <vt:lpstr>Bay of Pampelonne new mooring area from 2025 including 60 buoys for yachts</vt:lpstr>
      <vt:lpstr>Other new buoy areas dedicated to yachting from season of 2025</vt:lpstr>
      <vt:lpstr>Présentation PowerPoint</vt:lpstr>
      <vt:lpstr>Ajaccio gulf: 2 new buoys dedicated to yachting</vt:lpstr>
      <vt:lpstr>Présentation PowerPoint</vt:lpstr>
      <vt:lpstr>Main evolutions about mooring and anchorage areas for yachts </vt:lpstr>
      <vt:lpstr>Présentation PowerPoint</vt:lpstr>
      <vt:lpstr>Extension of the area forbidden to anchoring of boats of more than 20 meters around Cap d’Ail to include all the MPA’s perimeter </vt:lpstr>
      <vt:lpstr>Main references updated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REDOUTEY martin (CMD)</dc:creator>
  <cp:lastModifiedBy>Lucie Schmitt</cp:lastModifiedBy>
  <cp:revision>333</cp:revision>
  <cp:lastPrinted>2024-11-04T21:13:30Z</cp:lastPrinted>
  <dcterms:modified xsi:type="dcterms:W3CDTF">2025-06-24T10:12:52Z</dcterms:modified>
</cp:coreProperties>
</file>